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8.jp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3" r:id="rId1"/>
  </p:sldMasterIdLst>
  <p:notesMasterIdLst>
    <p:notesMasterId r:id="rId31"/>
  </p:notesMasterIdLst>
  <p:sldIdLst>
    <p:sldId id="624" r:id="rId2"/>
    <p:sldId id="580" r:id="rId3"/>
    <p:sldId id="604" r:id="rId4"/>
    <p:sldId id="615" r:id="rId5"/>
    <p:sldId id="623" r:id="rId6"/>
    <p:sldId id="608" r:id="rId7"/>
    <p:sldId id="616" r:id="rId8"/>
    <p:sldId id="632" r:id="rId9"/>
    <p:sldId id="593" r:id="rId10"/>
    <p:sldId id="629" r:id="rId11"/>
    <p:sldId id="631" r:id="rId12"/>
    <p:sldId id="617" r:id="rId13"/>
    <p:sldId id="620" r:id="rId14"/>
    <p:sldId id="626" r:id="rId15"/>
    <p:sldId id="599" r:id="rId16"/>
    <p:sldId id="628" r:id="rId17"/>
    <p:sldId id="589" r:id="rId18"/>
    <p:sldId id="594" r:id="rId19"/>
    <p:sldId id="570" r:id="rId20"/>
    <p:sldId id="574" r:id="rId21"/>
    <p:sldId id="573" r:id="rId22"/>
    <p:sldId id="577" r:id="rId23"/>
    <p:sldId id="576" r:id="rId24"/>
    <p:sldId id="582" r:id="rId25"/>
    <p:sldId id="264" r:id="rId26"/>
    <p:sldId id="600" r:id="rId27"/>
    <p:sldId id="618" r:id="rId28"/>
    <p:sldId id="619" r:id="rId29"/>
    <p:sldId id="613"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FF5050"/>
    <a:srgbClr val="FFD86E"/>
    <a:srgbClr val="FF756E"/>
    <a:srgbClr val="E41098"/>
    <a:srgbClr val="57A6F0"/>
    <a:srgbClr val="0174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74" autoAdjust="0"/>
    <p:restoredTop sz="60110" autoAdjust="0"/>
  </p:normalViewPr>
  <p:slideViewPr>
    <p:cSldViewPr snapToGrid="0">
      <p:cViewPr varScale="1">
        <p:scale>
          <a:sx n="43" d="100"/>
          <a:sy n="43" d="100"/>
        </p:scale>
        <p:origin x="1830" y="60"/>
      </p:cViewPr>
      <p:guideLst>
        <p:guide orient="horz" pos="2205"/>
        <p:guide pos="3840"/>
      </p:guideLst>
    </p:cSldViewPr>
  </p:slideViewPr>
  <p:notesTextViewPr>
    <p:cViewPr>
      <p:scale>
        <a:sx n="100" d="100"/>
        <a:sy n="100" d="100"/>
      </p:scale>
      <p:origin x="0" y="-129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0DA8D3-A194-42C8-ABBE-68A53BD19C13}" type="datetimeFigureOut">
              <a:rPr lang="zh-CN" altLang="en-US" smtClean="0"/>
              <a:t>2019/11/24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5275FD-9F56-410C-B975-A1D291483A57}" type="slidenum">
              <a:rPr lang="zh-CN" altLang="en-US" smtClean="0"/>
              <a:t>‹#›</a:t>
            </a:fld>
            <a:endParaRPr lang="zh-CN" altLang="en-US"/>
          </a:p>
        </p:txBody>
      </p:sp>
    </p:spTree>
    <p:extLst>
      <p:ext uri="{BB962C8B-B14F-4D97-AF65-F5344CB8AC3E}">
        <p14:creationId xmlns:p14="http://schemas.microsoft.com/office/powerpoint/2010/main" val="370896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oracle.com/javase/8/docs/api/java/nio/file/Files.html#walk-java.nio.file.Path-java.nio.file.FileVisitOption...-"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stackoverflow.com/questions/34587582/add-all-files-recursively-from-root-with-java-8-strea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Good morning, every one.</a:t>
            </a:r>
            <a:r>
              <a:rPr lang="en-US" altLang="zh-CN" baseline="0" dirty="0"/>
              <a:t> I’m </a:t>
            </a:r>
            <a:r>
              <a:rPr lang="en-US" altLang="zh-CN" baseline="0" dirty="0" err="1"/>
              <a:t>Mingwei</a:t>
            </a:r>
            <a:r>
              <a:rPr lang="en-US" altLang="zh-CN" baseline="0" dirty="0"/>
              <a:t> Liu from </a:t>
            </a:r>
            <a:r>
              <a:rPr lang="en-US" altLang="zh-CN" baseline="0" dirty="0" err="1"/>
              <a:t>Fudan</a:t>
            </a:r>
            <a:r>
              <a:rPr lang="en-US" altLang="zh-CN" baseline="0" dirty="0"/>
              <a:t> University in China. Today, I </a:t>
            </a:r>
            <a:r>
              <a:rPr lang="en-US" altLang="zh-CN" baseline="0" dirty="0" smtClean="0"/>
              <a:t>will present </a:t>
            </a:r>
            <a:r>
              <a:rPr lang="en-US" altLang="zh-CN" baseline="0" dirty="0"/>
              <a:t>our </a:t>
            </a:r>
            <a:r>
              <a:rPr lang="en-US" altLang="zh-CN" baseline="0" dirty="0" smtClean="0"/>
              <a:t>work: </a:t>
            </a:r>
            <a:r>
              <a:rPr lang="en-US" altLang="zh-CN" baseline="0" dirty="0"/>
              <a:t>“Generating Query-specific Class API summaries”. </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a:t>
            </a:fld>
            <a:endParaRPr lang="zh-CN" altLang="en-US"/>
          </a:p>
        </p:txBody>
      </p:sp>
    </p:spTree>
    <p:extLst>
      <p:ext uri="{BB962C8B-B14F-4D97-AF65-F5344CB8AC3E}">
        <p14:creationId xmlns:p14="http://schemas.microsoft.com/office/powerpoint/2010/main" val="291094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Our approach can be divided into two phases, the first phase is the API knowledge graph , we extract knowledge from API reference documentation and Integrate background knowledge from general knowledge graph. This phase is offline. The second phase is the summary generation, we will accept the user query as input and generate the summaries for the classes relevant to the user query. This phase is offline.</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10</a:t>
            </a:fld>
            <a:endParaRPr lang="zh-CN" altLang="en-US"/>
          </a:p>
        </p:txBody>
      </p:sp>
    </p:spTree>
    <p:extLst>
      <p:ext uri="{BB962C8B-B14F-4D97-AF65-F5344CB8AC3E}">
        <p14:creationId xmlns:p14="http://schemas.microsoft.com/office/powerpoint/2010/main" val="36172524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smtClean="0"/>
              <a:t>First</a:t>
            </a:r>
            <a:r>
              <a:rPr lang="en-US" altLang="zh-CN" baseline="0" dirty="0" smtClean="0"/>
              <a:t>, we will extract structural knowledge by analyzing the structured forms in documentation. The structural knowledge includes the API elements for example, package, class,  and the definition relations between them. The structural knowledge is the skeleton of our API =Knowledge graph. </a:t>
            </a:r>
          </a:p>
          <a:p>
            <a:endParaRPr lang="en-US" altLang="zh-CN" baseline="0" dirty="0" smtClean="0"/>
          </a:p>
          <a:p>
            <a:endParaRPr lang="en-US" altLang="zh-CN" baseline="0" dirty="0" smtClean="0"/>
          </a:p>
          <a:p>
            <a:r>
              <a:rPr lang="en-US" altLang="zh-CN" baseline="0" dirty="0" smtClean="0"/>
              <a:t>We will link the descriptive knowledge to the API elements. When generating the summary, we will extract the relevant method descriptive knowledge from the API knowledge. In order to bridge the knowledge gap, we will fuse the knowledge in general into our  API knowledge graph as the background knowledge . For example, Linux is a operation system could be found in general knowledge graph.  </a:t>
            </a:r>
          </a:p>
          <a:p>
            <a:endParaRPr lang="en-US" altLang="zh-CN" baseline="0" dirty="0" smtClean="0"/>
          </a:p>
          <a:p>
            <a:r>
              <a:rPr lang="en-US" altLang="zh-CN" baseline="0" dirty="0" smtClean="0"/>
              <a:t>structural package and class, methods, parameters and</a:t>
            </a:r>
          </a:p>
          <a:p>
            <a:endParaRPr lang="en-US" altLang="zh-CN" baseline="0" dirty="0" smtClean="0"/>
          </a:p>
          <a:p>
            <a:endParaRPr lang="en-US" altLang="zh-CN" dirty="0" smtClean="0"/>
          </a:p>
          <a:p>
            <a:endParaRPr lang="en-US" altLang="zh-CN" dirty="0" smtClean="0"/>
          </a:p>
          <a:p>
            <a:endParaRPr lang="en-US" altLang="zh-CN" dirty="0" smtClean="0"/>
          </a:p>
          <a:p>
            <a:endParaRPr lang="en-US" altLang="zh-CN" dirty="0" smtClean="0"/>
          </a:p>
          <a:p>
            <a:r>
              <a:rPr lang="en-US" altLang="zh-CN" dirty="0" smtClean="0"/>
              <a:t>1</a:t>
            </a:r>
            <a:r>
              <a:rPr lang="zh-CN" altLang="en-US" dirty="0" smtClean="0"/>
              <a:t>、</a:t>
            </a:r>
            <a:r>
              <a:rPr lang="en-US" altLang="zh-CN" dirty="0"/>
              <a:t>Generic Concept Filtering:</a:t>
            </a:r>
            <a:r>
              <a:rPr lang="zh-CN" altLang="en-US" dirty="0"/>
              <a:t> </a:t>
            </a:r>
            <a:r>
              <a:rPr lang="en-US" altLang="zh-CN" dirty="0"/>
              <a:t>We extract the software concepts from general knowledge graphs, such as </a:t>
            </a:r>
            <a:r>
              <a:rPr lang="en-US" altLang="zh-CN" dirty="0" err="1"/>
              <a:t>Wikidata</a:t>
            </a:r>
            <a:r>
              <a:rPr lang="en-US" altLang="zh-CN" dirty="0"/>
              <a:t>.</a:t>
            </a:r>
          </a:p>
          <a:p>
            <a:r>
              <a:rPr lang="en-US" altLang="zh-CN" dirty="0"/>
              <a:t>2</a:t>
            </a:r>
            <a:r>
              <a:rPr lang="zh-CN" altLang="en-US" dirty="0"/>
              <a:t>、</a:t>
            </a:r>
            <a:r>
              <a:rPr lang="en-US" altLang="zh-CN" sz="1200" b="0" i="0" u="none" strike="noStrike" kern="1200" baseline="0" dirty="0">
                <a:solidFill>
                  <a:schemeClr val="tx1"/>
                </a:solidFill>
                <a:latin typeface="+mn-lt"/>
                <a:ea typeface="+mn-ea"/>
                <a:cs typeface="+mn-cs"/>
              </a:rPr>
              <a:t>API Concept Reference Extraction: We identify parts of descriptive sentences of API elements that correspond to API concepts.</a:t>
            </a:r>
          </a:p>
          <a:p>
            <a:r>
              <a:rPr lang="en-US" altLang="zh-CN" sz="1200" b="0" i="0" u="none" strike="noStrike" kern="1200" baseline="0" dirty="0">
                <a:solidFill>
                  <a:schemeClr val="tx1"/>
                </a:solidFill>
                <a:latin typeface="+mn-lt"/>
                <a:ea typeface="+mn-ea"/>
                <a:cs typeface="+mn-cs"/>
              </a:rPr>
              <a:t>3</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Cross Sentence Concept Fusion: We link different descriptive sentences of API elements that refer to the same API concept. The identified API concepts are added to the API KG with links from the descriptive sentences that reference the concepts.</a:t>
            </a:r>
          </a:p>
          <a:p>
            <a:r>
              <a:rPr lang="en-US" altLang="zh-CN" sz="1200" b="0" i="0" u="none" strike="noStrike" kern="1200" baseline="0" dirty="0">
                <a:solidFill>
                  <a:schemeClr val="tx1"/>
                </a:solidFill>
                <a:latin typeface="+mn-lt"/>
                <a:ea typeface="+mn-ea"/>
                <a:cs typeface="+mn-cs"/>
              </a:rPr>
              <a:t>4</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Software Concept </a:t>
            </a:r>
            <a:r>
              <a:rPr lang="en-US" altLang="zh-CN" sz="1200" b="0" i="0" u="none" strike="noStrike" kern="1200" baseline="0" dirty="0" err="1">
                <a:solidFill>
                  <a:schemeClr val="tx1"/>
                </a:solidFill>
                <a:latin typeface="+mn-lt"/>
                <a:ea typeface="+mn-ea"/>
                <a:cs typeface="+mn-cs"/>
              </a:rPr>
              <a:t>Fusion.We</a:t>
            </a:r>
            <a:r>
              <a:rPr lang="en-US" altLang="zh-CN" sz="1200" b="0" i="0" u="none" strike="noStrike" kern="1200" baseline="0" dirty="0">
                <a:solidFill>
                  <a:schemeClr val="tx1"/>
                </a:solidFill>
                <a:latin typeface="+mn-lt"/>
                <a:ea typeface="+mn-ea"/>
                <a:cs typeface="+mn-cs"/>
              </a:rPr>
              <a:t> link API concepts or API entities to generic software-related concepts from the general KG (a.k.a. software concepts)</a:t>
            </a:r>
          </a:p>
          <a:p>
            <a:r>
              <a:rPr lang="en-US" altLang="zh-CN" sz="1200" b="0" i="0" u="none" strike="noStrike" kern="1200" baseline="0" dirty="0">
                <a:solidFill>
                  <a:schemeClr val="tx1"/>
                </a:solidFill>
                <a:latin typeface="+mn-lt"/>
                <a:ea typeface="+mn-ea"/>
                <a:cs typeface="+mn-cs"/>
              </a:rPr>
              <a:t>5</a:t>
            </a:r>
            <a:r>
              <a:rPr lang="zh-CN" altLang="en-US" sz="1200" b="0" i="0" u="none" strike="noStrike" kern="1200" baseline="0" dirty="0">
                <a:solidFill>
                  <a:schemeClr val="tx1"/>
                </a:solidFill>
                <a:latin typeface="+mn-lt"/>
                <a:ea typeface="+mn-ea"/>
                <a:cs typeface="+mn-cs"/>
              </a:rPr>
              <a:t>、具体讲解例子</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11</a:t>
            </a:fld>
            <a:endParaRPr lang="zh-CN" altLang="en-US"/>
          </a:p>
        </p:txBody>
      </p:sp>
    </p:spTree>
    <p:extLst>
      <p:ext uri="{BB962C8B-B14F-4D97-AF65-F5344CB8AC3E}">
        <p14:creationId xmlns:p14="http://schemas.microsoft.com/office/powerpoint/2010/main" val="3393538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In our paper, we use </a:t>
            </a:r>
            <a:r>
              <a:rPr lang="en-US" altLang="zh-CN" dirty="0" err="1"/>
              <a:t>Api</a:t>
            </a:r>
            <a:r>
              <a:rPr lang="en-US" altLang="zh-CN" dirty="0"/>
              <a:t> knowledge graph to narrow the gap of multiple information sources. The steps of API KG Construction are shown above.</a:t>
            </a:r>
          </a:p>
          <a:p>
            <a:r>
              <a:rPr lang="en-US" altLang="zh-CN" sz="1200" dirty="0">
                <a:ea typeface="Kaiti SC" charset="-122"/>
              </a:rPr>
              <a:t>1</a:t>
            </a:r>
            <a:r>
              <a:rPr lang="zh-CN" altLang="en-US" sz="1200" dirty="0">
                <a:ea typeface="Kaiti SC" charset="-122"/>
              </a:rPr>
              <a:t>、</a:t>
            </a:r>
            <a:r>
              <a:rPr lang="en-US" altLang="zh-CN" sz="1200" dirty="0">
                <a:ea typeface="Kaiti SC" charset="-122"/>
              </a:rPr>
              <a:t>Structural Knowledge Extraction</a:t>
            </a:r>
            <a:r>
              <a:rPr lang="zh-CN" altLang="en-US" sz="1200" dirty="0">
                <a:ea typeface="Kaiti SC" charset="-122"/>
              </a:rPr>
              <a:t>：</a:t>
            </a:r>
            <a:r>
              <a:rPr lang="en-US" altLang="zh-CN" sz="1200" b="0" i="0" u="none" strike="noStrike" kern="1200" baseline="0" dirty="0">
                <a:solidFill>
                  <a:schemeClr val="tx1"/>
                </a:solidFill>
                <a:latin typeface="+mn-lt"/>
                <a:ea typeface="+mn-ea"/>
                <a:cs typeface="+mn-cs"/>
              </a:rPr>
              <a:t>extract the structure of the API entities (e.g., API packages, classes, methods/fields) and the signatures of the APIs(e.g., parameters and return values of API methods). And we also extract the relationships between these API</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entities.</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12</a:t>
            </a:fld>
            <a:endParaRPr lang="zh-CN" altLang="en-US"/>
          </a:p>
        </p:txBody>
      </p:sp>
    </p:spTree>
    <p:extLst>
      <p:ext uri="{BB962C8B-B14F-4D97-AF65-F5344CB8AC3E}">
        <p14:creationId xmlns:p14="http://schemas.microsoft.com/office/powerpoint/2010/main" val="608005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extract sentence from text </a:t>
            </a:r>
            <a:r>
              <a:rPr lang="en-US" altLang="zh-CN" sz="1200" b="0" i="0" u="none" strike="noStrike" kern="1200" baseline="0" dirty="0" err="1" smtClean="0">
                <a:solidFill>
                  <a:schemeClr val="tx1"/>
                </a:solidFill>
                <a:latin typeface="+mn-lt"/>
                <a:ea typeface="+mn-ea"/>
                <a:cs typeface="+mn-cs"/>
              </a:rPr>
              <a:t>descrption</a:t>
            </a:r>
            <a:r>
              <a:rPr lang="en-US" altLang="zh-CN" sz="1200" b="0" i="0" u="none" strike="noStrike" kern="1200" baseline="0" dirty="0" smtClean="0">
                <a:solidFill>
                  <a:schemeClr val="tx1"/>
                </a:solidFill>
                <a:latin typeface="+mn-lt"/>
                <a:ea typeface="+mn-ea"/>
                <a:cs typeface="+mn-cs"/>
              </a:rPr>
              <a:t> in documentation. We use a back propagation (BP) neural network [21] to train a classifier for classifying the sentences into one of the three types. Functionality, directive and others.  The functionality describes what a API can do or can’t not. The directive describes the usage of the API such as, correct or</a:t>
            </a:r>
          </a:p>
          <a:p>
            <a:r>
              <a:rPr lang="en-US" altLang="zh-CN" sz="1200" b="0" i="0" u="none" strike="noStrike" kern="1200" baseline="0" dirty="0" smtClean="0">
                <a:solidFill>
                  <a:schemeClr val="tx1"/>
                </a:solidFill>
                <a:latin typeface="+mn-lt"/>
                <a:ea typeface="+mn-ea"/>
                <a:cs typeface="+mn-cs"/>
              </a:rPr>
              <a:t>incorrect usage situations, constraints on method parameters. The type [other] is for all</a:t>
            </a:r>
          </a:p>
          <a:p>
            <a:r>
              <a:rPr lang="en-US" altLang="zh-CN" sz="1200" b="0" i="0" u="none" strike="noStrike" kern="1200" baseline="0" dirty="0" smtClean="0">
                <a:solidFill>
                  <a:schemeClr val="tx1"/>
                </a:solidFill>
                <a:latin typeface="+mn-lt"/>
                <a:ea typeface="+mn-ea"/>
                <a:cs typeface="+mn-cs"/>
              </a:rPr>
              <a:t>other situations.</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We only keep the sentences that are classified into Functionality and directive. We will add the functionality and directive sentence into knowledge graph and link them to the API element they extracted from.</a:t>
            </a:r>
            <a:endParaRPr lang="en-US" altLang="zh-CN" dirty="0" smtClean="0"/>
          </a:p>
          <a:p>
            <a:endParaRPr lang="en-US" altLang="zh-CN" sz="12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13</a:t>
            </a:fld>
            <a:endParaRPr lang="zh-CN" altLang="en-US"/>
          </a:p>
        </p:txBody>
      </p:sp>
    </p:spTree>
    <p:extLst>
      <p:ext uri="{BB962C8B-B14F-4D97-AF65-F5344CB8AC3E}">
        <p14:creationId xmlns:p14="http://schemas.microsoft.com/office/powerpoint/2010/main" val="3897412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smtClean="0"/>
              <a:t>This</a:t>
            </a:r>
            <a:r>
              <a:rPr lang="en-US" altLang="zh-CN" baseline="0" dirty="0" smtClean="0"/>
              <a:t> step is to filter the generic concepts and only keep the concepts related to software and add </a:t>
            </a:r>
            <a:r>
              <a:rPr lang="en-US" altLang="zh-CN" baseline="0" dirty="0" err="1" smtClean="0"/>
              <a:t>trhem</a:t>
            </a:r>
            <a:r>
              <a:rPr lang="en-US" altLang="zh-CN" baseline="0" dirty="0" smtClean="0"/>
              <a:t> to the API knowledge .  This generic </a:t>
            </a:r>
            <a:r>
              <a:rPr lang="en-US" altLang="zh-CN" baseline="0" dirty="0" err="1" smtClean="0"/>
              <a:t>concet</a:t>
            </a:r>
            <a:r>
              <a:rPr lang="en-US" altLang="zh-CN" baseline="0" dirty="0" smtClean="0"/>
              <a:t> filter done by a BP </a:t>
            </a:r>
            <a:r>
              <a:rPr lang="en-US" altLang="zh-CN" baseline="0" dirty="0" err="1" smtClean="0"/>
              <a:t>neral</a:t>
            </a:r>
            <a:r>
              <a:rPr lang="en-US" altLang="zh-CN" baseline="0" dirty="0" smtClean="0"/>
              <a:t> network classifier as well. For example, </a:t>
            </a:r>
            <a:endParaRPr lang="en-US" altLang="zh-CN" dirty="0" smtClean="0"/>
          </a:p>
          <a:p>
            <a:endParaRPr lang="en-US" altLang="zh-CN" dirty="0" smtClean="0"/>
          </a:p>
          <a:p>
            <a:endParaRPr lang="en-US" altLang="zh-CN" dirty="0" smtClean="0"/>
          </a:p>
          <a:p>
            <a:r>
              <a:rPr lang="en-US" altLang="zh-CN" dirty="0" smtClean="0"/>
              <a:t>The</a:t>
            </a:r>
            <a:r>
              <a:rPr lang="en-US" altLang="zh-CN" baseline="0" dirty="0" smtClean="0"/>
              <a:t> </a:t>
            </a:r>
            <a:r>
              <a:rPr lang="en-US" altLang="zh-CN" dirty="0" smtClean="0"/>
              <a:t>We want</a:t>
            </a:r>
            <a:r>
              <a:rPr lang="en-US" altLang="zh-CN" baseline="0" dirty="0" smtClean="0"/>
              <a:t> </a:t>
            </a:r>
            <a:r>
              <a:rPr lang="en-US" altLang="zh-CN" dirty="0" smtClean="0"/>
              <a:t>to enrich our knowledge</a:t>
            </a:r>
            <a:r>
              <a:rPr lang="en-US" altLang="zh-CN" baseline="0" dirty="0" smtClean="0"/>
              <a:t> graph with general </a:t>
            </a:r>
            <a:r>
              <a:rPr lang="en-US" altLang="zh-CN" baseline="0" dirty="0" err="1" smtClean="0"/>
              <a:t>kjnowledeg</a:t>
            </a:r>
            <a:r>
              <a:rPr lang="en-US" altLang="zh-CN" baseline="0" dirty="0" smtClean="0"/>
              <a:t> from general knowledge graph. For example, </a:t>
            </a:r>
            <a:r>
              <a:rPr lang="en-US" altLang="zh-CN" baseline="0" dirty="0" err="1" smtClean="0"/>
              <a:t>wikidata</a:t>
            </a:r>
            <a:r>
              <a:rPr lang="en-US" altLang="zh-CN" baseline="0" dirty="0" smtClean="0"/>
              <a:t>. Actually there are many in generic concepts in knowledge graph. Not all of them are we care about. We train a BP NURAL NETWORK TO CLASSIFIFY THE CONCEPT INTO TWO TYPE, SOFTWARE CONCEPT OR irrelevant concept. We only add the software concepts with their </a:t>
            </a:r>
            <a:r>
              <a:rPr lang="en-US" altLang="zh-CN" baseline="0" dirty="0" err="1" smtClean="0"/>
              <a:t>neibour</a:t>
            </a:r>
            <a:r>
              <a:rPr lang="en-US" altLang="zh-CN" baseline="0" dirty="0" smtClean="0"/>
              <a:t> concepts and relations into our API knowledge graph as the background knowledge.</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14</a:t>
            </a:fld>
            <a:endParaRPr lang="zh-CN" altLang="en-US"/>
          </a:p>
        </p:txBody>
      </p:sp>
    </p:spTree>
    <p:extLst>
      <p:ext uri="{BB962C8B-B14F-4D97-AF65-F5344CB8AC3E}">
        <p14:creationId xmlns:p14="http://schemas.microsoft.com/office/powerpoint/2010/main" val="2751882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1. We identify parts of descriptive sentences of API elements that correspond to API concepts. Concept references are extracted from descriptive sentences of</a:t>
            </a:r>
          </a:p>
          <a:p>
            <a:r>
              <a:rPr lang="en-US" altLang="zh-CN" sz="1200" b="0" i="0" u="none" strike="noStrike" kern="1200" baseline="0" dirty="0">
                <a:solidFill>
                  <a:schemeClr val="tx1"/>
                </a:solidFill>
                <a:latin typeface="+mn-lt"/>
                <a:ea typeface="+mn-ea"/>
                <a:cs typeface="+mn-cs"/>
              </a:rPr>
              <a:t>API elements by identifying noun phrases.</a:t>
            </a:r>
          </a:p>
          <a:p>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Cross Sentence Concept Fusion: We link different descriptive sentences of API elements that refer to the same API concept.  To do this, we cluster the candidate concept references based on their lexical similarity and context similarity. </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4</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Software Concept Fusion. We link API concepts or API entities to generic software-related concepts from the general KG (a.k.a. software concepts). For each API concept, we collect all the descriptive sentences that include references to it. For each software concept, we use its text description</a:t>
            </a:r>
          </a:p>
          <a:p>
            <a:r>
              <a:rPr lang="en-US" altLang="zh-CN" sz="1200" b="0" i="0" u="none" strike="noStrike" kern="1200" baseline="0" dirty="0">
                <a:solidFill>
                  <a:schemeClr val="tx1"/>
                </a:solidFill>
                <a:latin typeface="+mn-lt"/>
                <a:ea typeface="+mn-ea"/>
                <a:cs typeface="+mn-cs"/>
              </a:rPr>
              <a:t>from the general knowledge graph (i.e., the corresponding Wikipedia article). We generate a vector for the concept by averaging</a:t>
            </a:r>
          </a:p>
          <a:p>
            <a:r>
              <a:rPr lang="en-US" altLang="zh-CN" sz="1200" b="0" i="0" u="none" strike="noStrike" kern="1200" baseline="0" dirty="0">
                <a:solidFill>
                  <a:schemeClr val="tx1"/>
                </a:solidFill>
                <a:latin typeface="+mn-lt"/>
                <a:ea typeface="+mn-ea"/>
                <a:cs typeface="+mn-cs"/>
              </a:rPr>
              <a:t>the vectors of words from its description</a:t>
            </a:r>
            <a:r>
              <a:rPr lang="en-US" altLang="zh-CN" sz="1200" b="0" i="0" u="none" strike="noStrike" kern="1200" baseline="0" dirty="0" smtClean="0">
                <a:solidFill>
                  <a:schemeClr val="tx1"/>
                </a:solidFill>
                <a:latin typeface="+mn-lt"/>
                <a:ea typeface="+mn-ea"/>
                <a:cs typeface="+mn-cs"/>
              </a:rPr>
              <a:t>.  This software concept fusion is based on the context similarity between the software </a:t>
            </a:r>
            <a:r>
              <a:rPr lang="en-US" altLang="zh-CN" sz="1200" b="0" i="0" u="none" strike="noStrike" kern="1200" baseline="0" dirty="0" err="1" smtClean="0">
                <a:solidFill>
                  <a:schemeClr val="tx1"/>
                </a:solidFill>
                <a:latin typeface="+mn-lt"/>
                <a:ea typeface="+mn-ea"/>
                <a:cs typeface="+mn-cs"/>
              </a:rPr>
              <a:t>conpcets</a:t>
            </a:r>
            <a:r>
              <a:rPr lang="en-US" altLang="zh-CN" sz="1200" b="0" i="0" u="none" strike="noStrike" kern="1200" baseline="0" dirty="0" smtClean="0">
                <a:solidFill>
                  <a:schemeClr val="tx1"/>
                </a:solidFill>
                <a:latin typeface="+mn-lt"/>
                <a:ea typeface="+mn-ea"/>
                <a:cs typeface="+mn-cs"/>
              </a:rPr>
              <a:t>.  In this way, descriptive knowledge are S</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15</a:t>
            </a:fld>
            <a:endParaRPr lang="zh-CN" altLang="en-US"/>
          </a:p>
        </p:txBody>
      </p:sp>
    </p:spTree>
    <p:extLst>
      <p:ext uri="{BB962C8B-B14F-4D97-AF65-F5344CB8AC3E}">
        <p14:creationId xmlns:p14="http://schemas.microsoft.com/office/powerpoint/2010/main" val="2684132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Generic Concept Filtering:</a:t>
            </a:r>
            <a:r>
              <a:rPr lang="zh-CN" altLang="en-US" dirty="0"/>
              <a:t> </a:t>
            </a:r>
            <a:r>
              <a:rPr lang="en-US" altLang="zh-CN" dirty="0"/>
              <a:t>We extract the software concepts from general knowledge graphs, such as </a:t>
            </a:r>
            <a:r>
              <a:rPr lang="en-US" altLang="zh-CN" dirty="0" err="1"/>
              <a:t>Wikidata</a:t>
            </a:r>
            <a:r>
              <a:rPr lang="en-US" altLang="zh-CN" dirty="0"/>
              <a:t>.</a:t>
            </a:r>
          </a:p>
          <a:p>
            <a:r>
              <a:rPr lang="en-US" altLang="zh-CN" dirty="0"/>
              <a:t>2</a:t>
            </a:r>
            <a:r>
              <a:rPr lang="zh-CN" altLang="en-US" dirty="0"/>
              <a:t>、</a:t>
            </a:r>
            <a:r>
              <a:rPr lang="en-US" altLang="zh-CN" sz="1200" b="0" i="0" u="none" strike="noStrike" kern="1200" baseline="0" dirty="0">
                <a:solidFill>
                  <a:schemeClr val="tx1"/>
                </a:solidFill>
                <a:latin typeface="+mn-lt"/>
                <a:ea typeface="+mn-ea"/>
                <a:cs typeface="+mn-cs"/>
              </a:rPr>
              <a:t>API Concept Reference Extraction: We identify parts of descriptive sentences of API elements that correspond to API concepts.</a:t>
            </a:r>
          </a:p>
          <a:p>
            <a:r>
              <a:rPr lang="en-US" altLang="zh-CN" sz="1200" b="0" i="0" u="none" strike="noStrike" kern="1200" baseline="0" dirty="0">
                <a:solidFill>
                  <a:schemeClr val="tx1"/>
                </a:solidFill>
                <a:latin typeface="+mn-lt"/>
                <a:ea typeface="+mn-ea"/>
                <a:cs typeface="+mn-cs"/>
              </a:rPr>
              <a:t>3</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Cross Sentence Concept Fusion: We link different descriptive sentences of API elements that refer to the same API concept. The identified API concepts are added to the API KG with links from the descriptive sentences that reference the concepts.</a:t>
            </a:r>
          </a:p>
          <a:p>
            <a:r>
              <a:rPr lang="en-US" altLang="zh-CN" sz="1200" b="0" i="0" u="none" strike="noStrike" kern="1200" baseline="0" dirty="0">
                <a:solidFill>
                  <a:schemeClr val="tx1"/>
                </a:solidFill>
                <a:latin typeface="+mn-lt"/>
                <a:ea typeface="+mn-ea"/>
                <a:cs typeface="+mn-cs"/>
              </a:rPr>
              <a:t>4</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Software Concept </a:t>
            </a:r>
            <a:r>
              <a:rPr lang="en-US" altLang="zh-CN" sz="1200" b="0" i="0" u="none" strike="noStrike" kern="1200" baseline="0" dirty="0" err="1">
                <a:solidFill>
                  <a:schemeClr val="tx1"/>
                </a:solidFill>
                <a:latin typeface="+mn-lt"/>
                <a:ea typeface="+mn-ea"/>
                <a:cs typeface="+mn-cs"/>
              </a:rPr>
              <a:t>Fusion.We</a:t>
            </a:r>
            <a:r>
              <a:rPr lang="en-US" altLang="zh-CN" sz="1200" b="0" i="0" u="none" strike="noStrike" kern="1200" baseline="0" dirty="0">
                <a:solidFill>
                  <a:schemeClr val="tx1"/>
                </a:solidFill>
                <a:latin typeface="+mn-lt"/>
                <a:ea typeface="+mn-ea"/>
                <a:cs typeface="+mn-cs"/>
              </a:rPr>
              <a:t> link API concepts or API entities to generic software-related concepts from the general KG (a.k.a. software concepts)</a:t>
            </a:r>
          </a:p>
          <a:p>
            <a:r>
              <a:rPr lang="en-US" altLang="zh-CN" sz="1200" b="0" i="0" u="none" strike="noStrike" kern="1200" baseline="0" dirty="0">
                <a:solidFill>
                  <a:schemeClr val="tx1"/>
                </a:solidFill>
                <a:latin typeface="+mn-lt"/>
                <a:ea typeface="+mn-ea"/>
                <a:cs typeface="+mn-cs"/>
              </a:rPr>
              <a:t>5</a:t>
            </a:r>
            <a:r>
              <a:rPr lang="zh-CN" altLang="en-US" sz="1200" b="0" i="0" u="none" strike="noStrike" kern="1200" baseline="0" dirty="0">
                <a:solidFill>
                  <a:schemeClr val="tx1"/>
                </a:solidFill>
                <a:latin typeface="+mn-lt"/>
                <a:ea typeface="+mn-ea"/>
                <a:cs typeface="+mn-cs"/>
              </a:rPr>
              <a:t>、具体讲解例子</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16</a:t>
            </a:fld>
            <a:endParaRPr lang="zh-CN" altLang="en-US"/>
          </a:p>
        </p:txBody>
      </p:sp>
    </p:spTree>
    <p:extLst>
      <p:ext uri="{BB962C8B-B14F-4D97-AF65-F5344CB8AC3E}">
        <p14:creationId xmlns:p14="http://schemas.microsoft.com/office/powerpoint/2010/main" val="38905152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For better compute the similarity between the entities</a:t>
            </a:r>
            <a:r>
              <a:rPr lang="en-US" altLang="zh-CN" baseline="0" dirty="0" smtClean="0"/>
              <a:t> in knowledge graph and the query, first We could represent each entity with two different vector from two different vector spaces, first we could get the  description text for one entity and convert it in the text into a vector by averaging the vector of word in the description text. The vector for words is from a </a:t>
            </a:r>
            <a:r>
              <a:rPr lang="en-US" altLang="zh-CN" baseline="0" dirty="0" err="1" smtClean="0"/>
              <a:t>pretrained</a:t>
            </a:r>
            <a:r>
              <a:rPr lang="en-US" altLang="zh-CN" baseline="0" dirty="0" smtClean="0"/>
              <a:t> word2vec model trained on API reference documentation. If two entities with the similar description text, their text vector will be similar.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The we could use the node2vec to get the concept vector representation for each entities, which consider the graph structure into the representation. If two entities are close in knowledge graph(with many concepts as bridge), their concept vector is </a:t>
            </a:r>
            <a:r>
              <a:rPr lang="en-US" altLang="zh-CN" baseline="0" dirty="0" err="1" smtClean="0"/>
              <a:t>simiar</a:t>
            </a:r>
            <a:r>
              <a:rPr lang="en-US" altLang="zh-CN" baseline="0"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We convert the query into the same vector space, to compute the </a:t>
            </a:r>
            <a:r>
              <a:rPr lang="en-US" altLang="zh-CN" baseline="0" dirty="0" err="1" smtClean="0"/>
              <a:t>similiary</a:t>
            </a:r>
            <a:r>
              <a:rPr lang="en-US" altLang="zh-CN" baseline="0" dirty="0" smtClean="0"/>
              <a:t> between the query and </a:t>
            </a:r>
            <a:r>
              <a:rPr lang="en-US" altLang="zh-CN" baseline="0" dirty="0" err="1" smtClean="0"/>
              <a:t>and</a:t>
            </a:r>
            <a:r>
              <a:rPr lang="en-US" altLang="zh-CN" baseline="0" dirty="0" smtClean="0"/>
              <a:t> the descriptive sentence or methods in concept level and text level.</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a:t>、</a:t>
            </a:r>
            <a:r>
              <a:rPr lang="en-US" altLang="zh-CN" dirty="0"/>
              <a:t>Given a query, first step is to extract key words from query.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en-US" altLang="zh-CN" dirty="0"/>
              <a:t>Then, get a set of candidate entities </a:t>
            </a:r>
            <a:r>
              <a:rPr lang="en-US" altLang="zh-CN" sz="1200" b="0" i="0" u="none" strike="noStrike" kern="1200" baseline="0" dirty="0">
                <a:solidFill>
                  <a:schemeClr val="tx1"/>
                </a:solidFill>
                <a:latin typeface="+mn-lt"/>
                <a:ea typeface="+mn-ea"/>
                <a:cs typeface="+mn-cs"/>
              </a:rPr>
              <a:t>based on whether their names (including aliases), contain the keyword.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3</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Next, through KG-based similarity</a:t>
            </a:r>
            <a:r>
              <a:rPr lang="zh-CN" altLang="en-US" sz="1200" b="0" i="0" u="none" strike="noStrike" kern="1200" baseline="0" dirty="0">
                <a:solidFill>
                  <a:schemeClr val="tx1"/>
                </a:solidFill>
                <a:latin typeface="+mn-lt"/>
                <a:ea typeface="+mn-ea"/>
                <a:cs typeface="+mn-cs"/>
              </a:rPr>
              <a:t>（简单介绍一下相似度计算）</a:t>
            </a:r>
            <a:r>
              <a:rPr lang="en-US" altLang="zh-CN" sz="1200" b="0" i="0" u="none" strike="noStrike" kern="1200" baseline="0" dirty="0">
                <a:solidFill>
                  <a:schemeClr val="tx1"/>
                </a:solidFill>
                <a:latin typeface="+mn-lt"/>
                <a:ea typeface="+mn-ea"/>
                <a:cs typeface="+mn-cs"/>
              </a:rPr>
              <a:t>, we get the most related entities.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4</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Finally, </a:t>
            </a:r>
            <a:r>
              <a:rPr lang="en-US" altLang="zh-CN" sz="1200" b="0" i="0" kern="1200" dirty="0">
                <a:solidFill>
                  <a:schemeClr val="tx1"/>
                </a:solidFill>
                <a:effectLst/>
                <a:latin typeface="+mn-lt"/>
                <a:ea typeface="+mn-ea"/>
                <a:cs typeface="+mn-cs"/>
              </a:rPr>
              <a:t>we use structure of API KG to generate comments.</a:t>
            </a:r>
          </a:p>
          <a:p>
            <a:r>
              <a:rPr lang="en-US" altLang="zh-CN" sz="1200" b="0" i="0" u="none" strike="noStrike" kern="1200" baseline="0" dirty="0">
                <a:solidFill>
                  <a:schemeClr val="tx1"/>
                </a:solidFill>
                <a:latin typeface="+mn-lt"/>
                <a:ea typeface="+mn-ea"/>
                <a:cs typeface="+mn-cs"/>
              </a:rPr>
              <a:t> </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17</a:t>
            </a:fld>
            <a:endParaRPr lang="zh-CN" altLang="en-US"/>
          </a:p>
        </p:txBody>
      </p:sp>
    </p:spTree>
    <p:extLst>
      <p:ext uri="{BB962C8B-B14F-4D97-AF65-F5344CB8AC3E}">
        <p14:creationId xmlns:p14="http://schemas.microsoft.com/office/powerpoint/2010/main" val="2443172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ltLang="zh-CN" sz="500"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18</a:t>
            </a:fld>
            <a:endParaRPr lang="zh-CN" altLang="en-US"/>
          </a:p>
        </p:txBody>
      </p:sp>
    </p:spTree>
    <p:extLst>
      <p:ext uri="{BB962C8B-B14F-4D97-AF65-F5344CB8AC3E}">
        <p14:creationId xmlns:p14="http://schemas.microsoft.com/office/powerpoint/2010/main" val="38652555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We conducted several empirical studies to evaluate the intrinsic</a:t>
            </a:r>
          </a:p>
          <a:p>
            <a:r>
              <a:rPr lang="en-US" altLang="zh-CN" sz="1200" b="0" i="0" u="none" strike="noStrike" kern="1200" baseline="0" dirty="0">
                <a:solidFill>
                  <a:schemeClr val="tx1"/>
                </a:solidFill>
                <a:latin typeface="+mn-lt"/>
                <a:ea typeface="+mn-ea"/>
                <a:cs typeface="+mn-cs"/>
              </a:rPr>
              <a:t>quality and usefulness of the API summaries. Each picture represents a Research Questions.</a:t>
            </a:r>
          </a:p>
          <a:p>
            <a:r>
              <a:rPr lang="en-US" altLang="zh-CN" sz="1200" b="0" i="0" u="none" strike="noStrike" kern="1200" baseline="0" dirty="0">
                <a:solidFill>
                  <a:schemeClr val="tx1"/>
                </a:solidFill>
                <a:latin typeface="+mn-lt"/>
                <a:ea typeface="+mn-ea"/>
                <a:cs typeface="+mn-cs"/>
              </a:rPr>
              <a:t>RQ1 What is the intrinsic quality of the summaries generated by our approach?</a:t>
            </a:r>
          </a:p>
          <a:p>
            <a:r>
              <a:rPr lang="en-US" altLang="zh-CN" sz="1200" b="0" i="0" u="none" strike="noStrike" kern="1200" baseline="0" dirty="0">
                <a:solidFill>
                  <a:schemeClr val="tx1"/>
                </a:solidFill>
                <a:latin typeface="+mn-lt"/>
                <a:ea typeface="+mn-ea"/>
                <a:cs typeface="+mn-cs"/>
              </a:rPr>
              <a:t>RQ2 </a:t>
            </a: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We are interested in</a:t>
            </a:r>
          </a:p>
          <a:p>
            <a:r>
              <a:rPr lang="en-US" altLang="zh-CN" sz="1200" b="0" i="0" u="none" strike="noStrike" kern="1200" baseline="0" dirty="0">
                <a:solidFill>
                  <a:schemeClr val="tx1"/>
                </a:solidFill>
                <a:latin typeface="+mn-lt"/>
                <a:ea typeface="+mn-ea"/>
                <a:cs typeface="+mn-cs"/>
              </a:rPr>
              <a:t>answering the following research questions about the summaries</a:t>
            </a:r>
          </a:p>
          <a:p>
            <a:r>
              <a:rPr lang="en-US" altLang="zh-CN" sz="1200" b="0" i="0" u="none" strike="noStrike" kern="1200" baseline="0" dirty="0">
                <a:solidFill>
                  <a:schemeClr val="tx1"/>
                </a:solidFill>
                <a:latin typeface="+mn-lt"/>
                <a:ea typeface="+mn-ea"/>
                <a:cs typeface="+mn-cs"/>
              </a:rPr>
              <a:t>generated by KG-</a:t>
            </a:r>
            <a:r>
              <a:rPr lang="en-US" altLang="zh-CN" sz="1200" b="0" i="0" u="none" strike="noStrike" kern="1200" baseline="0" dirty="0" err="1">
                <a:solidFill>
                  <a:schemeClr val="tx1"/>
                </a:solidFill>
                <a:latin typeface="+mn-lt"/>
                <a:ea typeface="+mn-ea"/>
                <a:cs typeface="+mn-cs"/>
              </a:rPr>
              <a:t>APISumm</a:t>
            </a:r>
            <a:r>
              <a:rPr lang="en-US" altLang="zh-CN" sz="1200" b="0" i="0" u="none" strike="noStrike" kern="1200" baseline="0" dirty="0">
                <a:solidFill>
                  <a:schemeClr val="tx1"/>
                </a:solidFill>
                <a:latin typeface="+mn-lt"/>
                <a:ea typeface="+mn-ea"/>
                <a:cs typeface="+mn-cs"/>
              </a:rPr>
              <a:t> .</a:t>
            </a: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RQ1 What is the intrinsic quality of the summaries</a:t>
            </a:r>
          </a:p>
          <a:p>
            <a:r>
              <a:rPr lang="en-US" altLang="zh-CN" sz="1200" b="0" i="0" u="none" strike="noStrike" kern="1200" baseline="0" dirty="0">
                <a:solidFill>
                  <a:schemeClr val="tx1"/>
                </a:solidFill>
                <a:latin typeface="+mn-lt"/>
                <a:ea typeface="+mn-ea"/>
                <a:cs typeface="+mn-cs"/>
              </a:rPr>
              <a:t>generated by KG-</a:t>
            </a:r>
            <a:r>
              <a:rPr lang="en-US" altLang="zh-CN" sz="1200" b="0" i="0" u="none" strike="noStrike" kern="1200" baseline="0" dirty="0" err="1">
                <a:solidFill>
                  <a:schemeClr val="tx1"/>
                </a:solidFill>
                <a:latin typeface="+mn-lt"/>
                <a:ea typeface="+mn-ea"/>
                <a:cs typeface="+mn-cs"/>
              </a:rPr>
              <a:t>APISumm</a:t>
            </a:r>
            <a:r>
              <a:rPr lang="en-US" altLang="zh-CN" sz="1200" b="0" i="0" u="none" strike="noStrike" kern="1200" baseline="0" dirty="0">
                <a:solidFill>
                  <a:schemeClr val="tx1"/>
                </a:solidFill>
                <a:latin typeface="+mn-lt"/>
                <a:ea typeface="+mn-ea"/>
                <a:cs typeface="+mn-cs"/>
              </a:rPr>
              <a:t> ?</a:t>
            </a:r>
          </a:p>
          <a:p>
            <a:r>
              <a:rPr lang="en-US" altLang="zh-CN" sz="1200" b="0" i="0" u="none" strike="noStrike" kern="1200" baseline="0" dirty="0">
                <a:solidFill>
                  <a:schemeClr val="tx1"/>
                </a:solidFill>
                <a:latin typeface="+mn-lt"/>
                <a:ea typeface="+mn-ea"/>
                <a:cs typeface="+mn-cs"/>
              </a:rPr>
              <a:t>RQ2 </a:t>
            </a:r>
            <a:r>
              <a:rPr lang="en-US" altLang="zh-CN" sz="1200" b="0" i="0" u="none" strike="noStrike" kern="1200" baseline="0" dirty="0" err="1">
                <a:solidFill>
                  <a:schemeClr val="tx1"/>
                </a:solidFill>
                <a:latin typeface="+mn-lt"/>
                <a:ea typeface="+mn-ea"/>
                <a:cs typeface="+mn-cs"/>
              </a:rPr>
              <a:t>Howare</a:t>
            </a:r>
            <a:r>
              <a:rPr lang="en-US" altLang="zh-CN" sz="1200" b="0" i="0" u="none" strike="noStrike" kern="1200" baseline="0" dirty="0">
                <a:solidFill>
                  <a:schemeClr val="tx1"/>
                </a:solidFill>
                <a:latin typeface="+mn-lt"/>
                <a:ea typeface="+mn-ea"/>
                <a:cs typeface="+mn-cs"/>
              </a:rPr>
              <a:t> the summaries generated by KG-</a:t>
            </a:r>
            <a:r>
              <a:rPr lang="en-US" altLang="zh-CN" sz="1200" b="0" i="0" u="none" strike="noStrike" kern="1200" baseline="0" dirty="0" err="1">
                <a:solidFill>
                  <a:schemeClr val="tx1"/>
                </a:solidFill>
                <a:latin typeface="+mn-lt"/>
                <a:ea typeface="+mn-ea"/>
                <a:cs typeface="+mn-cs"/>
              </a:rPr>
              <a:t>APISumm</a:t>
            </a:r>
            <a:r>
              <a:rPr lang="en-US" altLang="zh-CN" sz="1200" b="0" i="0" u="none" strike="noStrike" kern="1200" baseline="0" dirty="0">
                <a:solidFill>
                  <a:schemeClr val="tx1"/>
                </a:solidFill>
                <a:latin typeface="+mn-lt"/>
                <a:ea typeface="+mn-ea"/>
                <a:cs typeface="+mn-cs"/>
              </a:rPr>
              <a:t> different than those generated by other approaches?</a:t>
            </a:r>
          </a:p>
          <a:p>
            <a:r>
              <a:rPr lang="en-US" altLang="zh-CN" sz="1200" b="0" i="0" u="none" strike="noStrike" kern="1200" baseline="0" dirty="0">
                <a:solidFill>
                  <a:schemeClr val="tx1"/>
                </a:solidFill>
                <a:latin typeface="+mn-lt"/>
                <a:ea typeface="+mn-ea"/>
                <a:cs typeface="+mn-cs"/>
              </a:rPr>
              <a:t>RQ3 How useful are the summaries generated by </a:t>
            </a:r>
            <a:r>
              <a:rPr lang="en-US" altLang="zh-CN" sz="1200" b="0" i="0" u="none" strike="noStrike" kern="1200" baseline="0" dirty="0" err="1">
                <a:solidFill>
                  <a:schemeClr val="tx1"/>
                </a:solidFill>
                <a:latin typeface="+mn-lt"/>
                <a:ea typeface="+mn-ea"/>
                <a:cs typeface="+mn-cs"/>
              </a:rPr>
              <a:t>KGAPISumm</a:t>
            </a:r>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in helping developers during API retrieval?</a:t>
            </a:r>
          </a:p>
          <a:p>
            <a:r>
              <a:rPr lang="en-US" altLang="zh-CN" sz="1200" b="0" i="0" u="none" strike="noStrike" kern="1200" baseline="0" dirty="0">
                <a:solidFill>
                  <a:schemeClr val="tx1"/>
                </a:solidFill>
                <a:latin typeface="+mn-lt"/>
                <a:ea typeface="+mn-ea"/>
                <a:cs typeface="+mn-cs"/>
              </a:rPr>
              <a:t>RQ4 Is KG-</a:t>
            </a:r>
            <a:r>
              <a:rPr lang="en-US" altLang="zh-CN" sz="1200" b="0" i="0" u="none" strike="noStrike" kern="1200" baseline="0" dirty="0" err="1">
                <a:solidFill>
                  <a:schemeClr val="tx1"/>
                </a:solidFill>
                <a:latin typeface="+mn-lt"/>
                <a:ea typeface="+mn-ea"/>
                <a:cs typeface="+mn-cs"/>
              </a:rPr>
              <a:t>APISumm</a:t>
            </a:r>
            <a:r>
              <a:rPr lang="en-US" altLang="zh-CN" sz="1200" b="0" i="0" u="none" strike="noStrike" kern="1200" baseline="0" dirty="0">
                <a:solidFill>
                  <a:schemeClr val="tx1"/>
                </a:solidFill>
                <a:latin typeface="+mn-lt"/>
                <a:ea typeface="+mn-ea"/>
                <a:cs typeface="+mn-cs"/>
              </a:rPr>
              <a:t> generating different summaries</a:t>
            </a:r>
          </a:p>
          <a:p>
            <a:r>
              <a:rPr lang="en-US" altLang="zh-CN" sz="1200" b="0" i="0" u="none" strike="noStrike" kern="1200" baseline="0" dirty="0">
                <a:solidFill>
                  <a:schemeClr val="tx1"/>
                </a:solidFill>
                <a:latin typeface="+mn-lt"/>
                <a:ea typeface="+mn-ea"/>
                <a:cs typeface="+mn-cs"/>
              </a:rPr>
              <a:t>for different queries, for the same class?</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19</a:t>
            </a:fld>
            <a:endParaRPr lang="zh-CN" altLang="en-US"/>
          </a:p>
        </p:txBody>
      </p:sp>
    </p:spTree>
    <p:extLst>
      <p:ext uri="{BB962C8B-B14F-4D97-AF65-F5344CB8AC3E}">
        <p14:creationId xmlns:p14="http://schemas.microsoft.com/office/powerpoint/2010/main" val="738222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500" dirty="0" smtClean="0"/>
              <a:t>不需要说</a:t>
            </a:r>
            <a:endParaRPr lang="en-US" altLang="zh-CN" sz="500"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a:t>
            </a:fld>
            <a:endParaRPr lang="zh-CN" altLang="en-US"/>
          </a:p>
        </p:txBody>
      </p:sp>
    </p:spTree>
    <p:extLst>
      <p:ext uri="{BB962C8B-B14F-4D97-AF65-F5344CB8AC3E}">
        <p14:creationId xmlns:p14="http://schemas.microsoft.com/office/powerpoint/2010/main" val="23344585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We designed there criterions to evaluate the quality of our summary. (1)First criterion is Completeness–does the summary contain all the necessary</a:t>
            </a:r>
          </a:p>
          <a:p>
            <a:r>
              <a:rPr lang="en-US" altLang="zh-CN" sz="1200" b="0" i="0" u="none" strike="noStrike" kern="1200" baseline="0" dirty="0">
                <a:solidFill>
                  <a:schemeClr val="tx1"/>
                </a:solidFill>
                <a:latin typeface="+mn-lt"/>
                <a:ea typeface="+mn-ea"/>
                <a:cs typeface="+mn-cs"/>
              </a:rPr>
              <a:t>Information, (2)second is Conciseness–does the summary contain no (or very little) unnecessary or redundant information?, (3)third is Understandability–is the summary understandable?</a:t>
            </a:r>
          </a:p>
          <a:p>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For the 20 tasks, we ask </a:t>
            </a:r>
            <a:r>
              <a:rPr lang="en-US" altLang="zh-CN" sz="1200" dirty="0">
                <a:latin typeface="微软雅黑" panose="020B0503020204020204" pitchFamily="34" charset="-122"/>
                <a:ea typeface="Microsoft YaHei UI" panose="020B0503020204020204" pitchFamily="34" charset="-122"/>
                <a:cs typeface="Times New Roman" panose="02020603050405020304" pitchFamily="18" charset="0"/>
              </a:rPr>
              <a:t>participants to make point respectively on these three </a:t>
            </a:r>
            <a:r>
              <a:rPr lang="en-US" altLang="zh-CN" sz="1200" b="0" i="0" u="none" strike="noStrike" kern="1200" baseline="0" dirty="0">
                <a:solidFill>
                  <a:schemeClr val="tx1"/>
                </a:solidFill>
                <a:latin typeface="+mn-lt"/>
                <a:ea typeface="+mn-ea"/>
                <a:cs typeface="+mn-cs"/>
              </a:rPr>
              <a:t>criterions.</a:t>
            </a:r>
            <a:endParaRPr lang="en-US" altLang="zh-CN" sz="1200" dirty="0">
              <a:latin typeface="微软雅黑" panose="020B0503020204020204" pitchFamily="34" charset="-122"/>
              <a:ea typeface="Microsoft YaHei UI" panose="020B0503020204020204" pitchFamily="34" charset="-122"/>
              <a:cs typeface="Times New Roman" panose="02020603050405020304" pitchFamily="18" charset="0"/>
            </a:endParaRPr>
          </a:p>
          <a:p>
            <a:r>
              <a:rPr lang="en-US" altLang="zh-CN" sz="1200" b="0" i="0" u="none" strike="noStrike" kern="1200" baseline="0" dirty="0">
                <a:solidFill>
                  <a:schemeClr val="tx1"/>
                </a:solidFill>
                <a:latin typeface="+mn-lt"/>
                <a:ea typeface="+mn-ea"/>
                <a:cs typeface="+mn-cs"/>
              </a:rPr>
              <a:t>3</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Result shows the distribution of the answers for each question. For completeness 45.2% of the answers are 4 (agree), 45.2% are 3 (somewhat agree), 9.6% are 2 (somewhat disagree), and there are no 1 (disagree) answers. For conciseness 53.8% of the answers are 4, 36.6% are 3, 9.6% are 2, and there are no 1 answers. For understandability 80.6% of the answers are 4 , 19.4% are 3, and there are no 2 and 1 answers.</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20</a:t>
            </a:fld>
            <a:endParaRPr lang="zh-CN" altLang="en-US"/>
          </a:p>
        </p:txBody>
      </p:sp>
    </p:spTree>
    <p:extLst>
      <p:ext uri="{BB962C8B-B14F-4D97-AF65-F5344CB8AC3E}">
        <p14:creationId xmlns:p14="http://schemas.microsoft.com/office/powerpoint/2010/main" val="3744068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We compared our method with three based-line method</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Biker, </a:t>
            </a:r>
            <a:r>
              <a:rPr lang="en-US" altLang="zh-CN" sz="1200" b="0" i="0" u="none" strike="noStrike" kern="1200" baseline="0" dirty="0" err="1">
                <a:solidFill>
                  <a:schemeClr val="tx1"/>
                </a:solidFill>
                <a:latin typeface="+mn-lt"/>
                <a:ea typeface="+mn-ea"/>
                <a:cs typeface="+mn-cs"/>
              </a:rPr>
              <a:t>TextRank</a:t>
            </a:r>
            <a:r>
              <a:rPr lang="en-US" altLang="zh-CN" sz="1200" b="0" i="0" u="none" strike="noStrike" kern="1200" baseline="0" dirty="0">
                <a:solidFill>
                  <a:schemeClr val="tx1"/>
                </a:solidFill>
                <a:latin typeface="+mn-lt"/>
                <a:ea typeface="+mn-ea"/>
                <a:cs typeface="+mn-cs"/>
              </a:rPr>
              <a:t>, Google Summary</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 First, </a:t>
            </a:r>
            <a:r>
              <a:rPr lang="en-US" altLang="zh-CN" sz="1200" dirty="0">
                <a:latin typeface="微软雅黑" panose="020B0503020204020204" pitchFamily="34" charset="-122"/>
                <a:ea typeface="Microsoft YaHei UI" panose="020B0503020204020204" pitchFamily="34" charset="-122"/>
                <a:cs typeface="Times New Roman" panose="02020603050405020304" pitchFamily="18" charset="0"/>
              </a:rPr>
              <a:t>participants need to judge whether elements in two summary is unique then make point on each unique element.</a:t>
            </a:r>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Result shows the average ratings for each pair of methods. The average rating in cell indicates the rating of the information present in the summaries produced by the approach from row and not in those produced by the approach from column.</a:t>
            </a:r>
            <a:r>
              <a:rPr lang="en-US" altLang="zh-CN" sz="1200" b="0" i="0" kern="1200" dirty="0">
                <a:solidFill>
                  <a:schemeClr val="tx1"/>
                </a:solidFill>
                <a:effectLst/>
                <a:latin typeface="+mn-lt"/>
                <a:ea typeface="+mn-ea"/>
                <a:cs typeface="+mn-cs"/>
              </a:rPr>
              <a:t> Overall, our approach scored highest.</a:t>
            </a: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21</a:t>
            </a:fld>
            <a:endParaRPr lang="zh-CN" altLang="en-US"/>
          </a:p>
        </p:txBody>
      </p:sp>
    </p:spTree>
    <p:extLst>
      <p:ext uri="{BB962C8B-B14F-4D97-AF65-F5344CB8AC3E}">
        <p14:creationId xmlns:p14="http://schemas.microsoft.com/office/powerpoint/2010/main" val="4096101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1</a:t>
            </a:r>
            <a:r>
              <a:rPr lang="zh-CN" altLang="en-US" sz="1200" b="0" i="0" u="none" strike="noStrike" kern="1200" baseline="0" dirty="0">
                <a:solidFill>
                  <a:schemeClr val="tx1"/>
                </a:solidFill>
                <a:latin typeface="+mn-lt"/>
                <a:ea typeface="+mn-ea"/>
                <a:cs typeface="+mn-cs"/>
              </a:rPr>
              <a:t>、</a:t>
            </a:r>
            <a:r>
              <a:rPr lang="en-US" altLang="zh-CN" sz="1200" b="0" i="0" u="none" strike="noStrike" kern="1200" baseline="0" dirty="0">
                <a:solidFill>
                  <a:schemeClr val="tx1"/>
                </a:solidFill>
                <a:latin typeface="+mn-lt"/>
                <a:ea typeface="+mn-ea"/>
                <a:cs typeface="+mn-cs"/>
              </a:rPr>
              <a:t>We perform an extrinsic evaluation for addressing RQ3. A group of students were asked to find the relevant classes to a query, returned by a tool named Biker. Students performed these tasks with and without having KG-</a:t>
            </a:r>
            <a:r>
              <a:rPr lang="en-US" altLang="zh-CN" sz="1200" b="0" i="0" u="none" strike="noStrike" kern="1200" baseline="0" dirty="0" err="1">
                <a:solidFill>
                  <a:schemeClr val="tx1"/>
                </a:solidFill>
                <a:latin typeface="+mn-lt"/>
                <a:ea typeface="+mn-ea"/>
                <a:cs typeface="+mn-cs"/>
              </a:rPr>
              <a:t>APISumm</a:t>
            </a:r>
            <a:r>
              <a:rPr lang="en-US" altLang="zh-CN" sz="1200" b="0" i="0" u="none" strike="noStrike" kern="1200" baseline="0" dirty="0">
                <a:solidFill>
                  <a:schemeClr val="tx1"/>
                </a:solidFill>
                <a:latin typeface="+mn-lt"/>
                <a:ea typeface="+mn-ea"/>
                <a:cs typeface="+mn-cs"/>
              </a:rPr>
              <a:t> generated summaries. The goal is to assess whether the use of the KG-</a:t>
            </a:r>
            <a:r>
              <a:rPr lang="en-US" altLang="zh-CN" sz="1200" b="0" i="0" u="none" strike="noStrike" kern="1200" baseline="0" dirty="0" err="1">
                <a:solidFill>
                  <a:schemeClr val="tx1"/>
                </a:solidFill>
                <a:latin typeface="+mn-lt"/>
                <a:ea typeface="+mn-ea"/>
                <a:cs typeface="+mn-cs"/>
              </a:rPr>
              <a:t>APISumm</a:t>
            </a:r>
            <a:r>
              <a:rPr lang="en-US" altLang="zh-CN" sz="1200" b="0" i="0" u="none" strike="noStrike" kern="1200" baseline="0" dirty="0">
                <a:solidFill>
                  <a:schemeClr val="tx1"/>
                </a:solidFill>
                <a:latin typeface="+mn-lt"/>
                <a:ea typeface="+mn-ea"/>
                <a:cs typeface="+mn-cs"/>
              </a:rPr>
              <a:t> summaries help in performing the given task.</a:t>
            </a:r>
          </a:p>
          <a:p>
            <a:r>
              <a:rPr lang="en-US" altLang="zh-CN" sz="1200" b="0" i="0" u="none" strike="noStrike" kern="1200" baseline="0" dirty="0">
                <a:solidFill>
                  <a:schemeClr val="tx1"/>
                </a:solidFill>
                <a:latin typeface="+mn-lt"/>
                <a:ea typeface="+mn-ea"/>
                <a:cs typeface="+mn-cs"/>
              </a:rPr>
              <a:t>2</a:t>
            </a:r>
            <a:r>
              <a:rPr lang="zh-CN" altLang="en-US" sz="1200" b="0" i="0" u="none" strike="noStrike" kern="1200" baseline="0" dirty="0">
                <a:solidFill>
                  <a:schemeClr val="tx1"/>
                </a:solidFill>
                <a:latin typeface="+mn-lt"/>
                <a:ea typeface="+mn-ea"/>
                <a:cs typeface="+mn-cs"/>
              </a:rPr>
              <a:t>、结果说明。。。</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22</a:t>
            </a:fld>
            <a:endParaRPr lang="zh-CN" altLang="en-US"/>
          </a:p>
        </p:txBody>
      </p:sp>
    </p:spTree>
    <p:extLst>
      <p:ext uri="{BB962C8B-B14F-4D97-AF65-F5344CB8AC3E}">
        <p14:creationId xmlns:p14="http://schemas.microsoft.com/office/powerpoint/2010/main" val="1264798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As for RQ4, we provide examples of class that have distinct summaries for different queries. More detail information can be found on our website.</a:t>
            </a: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23</a:t>
            </a:fld>
            <a:endParaRPr lang="zh-CN" altLang="en-US"/>
          </a:p>
        </p:txBody>
      </p:sp>
    </p:spTree>
    <p:extLst>
      <p:ext uri="{BB962C8B-B14F-4D97-AF65-F5344CB8AC3E}">
        <p14:creationId xmlns:p14="http://schemas.microsoft.com/office/powerpoint/2010/main" val="3060984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indent="0">
              <a:spcBef>
                <a:spcPts val="3600"/>
              </a:spcBef>
              <a:buFont typeface="Arial" panose="020B0604020202020204" pitchFamily="34" charset="0"/>
              <a:buNone/>
            </a:pPr>
            <a:r>
              <a:rPr lang="en-US" altLang="zh-CN" sz="1200" dirty="0" smtClean="0">
                <a:latin typeface="Kaiti SC" charset="-122"/>
                <a:ea typeface="Kaiti SC" charset="-122"/>
              </a:rPr>
              <a:t>1. </a:t>
            </a:r>
            <a:r>
              <a:rPr lang="en-US" altLang="zh-CN" sz="1200" b="1" dirty="0" smtClean="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extractive, we extract</a:t>
            </a:r>
            <a:r>
              <a:rPr lang="en-US" altLang="zh-CN" sz="1200" b="1" baseline="0" dirty="0" smtClean="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 most relevant methods and sentences for API</a:t>
            </a:r>
            <a:endParaRPr lang="en-US" altLang="zh-CN" sz="1200" dirty="0" smtClean="0">
              <a:latin typeface="Kaiti SC" charset="-122"/>
              <a:ea typeface="Kaiti SC" charset="-122"/>
            </a:endParaRPr>
          </a:p>
          <a:p>
            <a:pPr marL="0" indent="0">
              <a:spcBef>
                <a:spcPts val="3600"/>
              </a:spcBef>
              <a:buFont typeface="Arial" panose="020B0604020202020204" pitchFamily="34" charset="0"/>
              <a:buNone/>
            </a:pPr>
            <a:r>
              <a:rPr lang="en-US" altLang="zh-CN" sz="1200" dirty="0" smtClean="0">
                <a:latin typeface="Kaiti SC" charset="-122"/>
                <a:ea typeface="Kaiti SC" charset="-122"/>
              </a:rPr>
              <a:t>2. on-demand,</a:t>
            </a:r>
            <a:r>
              <a:rPr lang="en-US" altLang="zh-CN" sz="1200" baseline="0" dirty="0" smtClean="0">
                <a:latin typeface="Kaiti SC" charset="-122"/>
                <a:ea typeface="Kaiti SC" charset="-122"/>
              </a:rPr>
              <a:t> we accept </a:t>
            </a:r>
            <a:r>
              <a:rPr lang="en-US" altLang="zh-CN" sz="1200" dirty="0" smtClean="0">
                <a:latin typeface="Kaiti SC" charset="-122"/>
                <a:ea typeface="Kaiti SC" charset="-122"/>
              </a:rPr>
              <a:t>a user textual query, which describe</a:t>
            </a:r>
            <a:r>
              <a:rPr lang="en-US" altLang="zh-CN" sz="1200" baseline="0" dirty="0" smtClean="0">
                <a:latin typeface="Kaiti SC" charset="-122"/>
                <a:ea typeface="Kaiti SC" charset="-122"/>
              </a:rPr>
              <a:t> </a:t>
            </a:r>
            <a:r>
              <a:rPr lang="en-US" altLang="zh-CN" sz="1200" dirty="0" smtClean="0">
                <a:latin typeface="Kaiti SC" charset="-122"/>
                <a:ea typeface="Kaiti SC" charset="-122"/>
              </a:rPr>
              <a:t>the programming task at hand. </a:t>
            </a:r>
          </a:p>
          <a:p>
            <a:pPr marL="0" indent="0">
              <a:spcBef>
                <a:spcPts val="3600"/>
              </a:spcBef>
              <a:buFont typeface="Arial" panose="020B0604020202020204" pitchFamily="34" charset="0"/>
              <a:buNone/>
            </a:pPr>
            <a:r>
              <a:rPr lang="en-US" altLang="zh-CN" sz="1200" dirty="0" smtClean="0">
                <a:latin typeface="Kaiti SC" charset="-122"/>
                <a:ea typeface="Kaiti SC" charset="-122"/>
              </a:rPr>
              <a:t>3. </a:t>
            </a:r>
            <a:r>
              <a:rPr lang="en-US" altLang="zh-CN" sz="1200" b="1" dirty="0" smtClean="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query-specific</a:t>
            </a:r>
            <a:r>
              <a:rPr lang="en-US" altLang="zh-CN" sz="1200" b="1" dirty="0" smtClean="0">
                <a:solidFill>
                  <a:schemeClr val="tx1"/>
                </a:solidFill>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1200" b="1" baseline="0" dirty="0" smtClean="0">
                <a:solidFill>
                  <a:schemeClr val="tx1"/>
                </a:solidFill>
                <a:latin typeface="Times New Roman" panose="02020603050405020304" pitchFamily="18" charset="0"/>
                <a:ea typeface="Microsoft YaHei UI" panose="020B0503020204020204" pitchFamily="34" charset="-122"/>
                <a:cs typeface="Times New Roman" panose="02020603050405020304" pitchFamily="18" charset="0"/>
              </a:rPr>
              <a:t> we will generate Different Summaries of the Same Class for Different Queries.</a:t>
            </a:r>
          </a:p>
          <a:p>
            <a:r>
              <a:rPr lang="en-US" altLang="zh-CN" sz="1200" b="0" i="0" u="none" strike="noStrike" kern="1200" baseline="0" dirty="0" smtClean="0">
                <a:solidFill>
                  <a:schemeClr val="tx1"/>
                </a:solidFill>
                <a:latin typeface="+mn-lt"/>
                <a:ea typeface="+mn-ea"/>
                <a:cs typeface="+mn-cs"/>
              </a:rPr>
              <a:t>4. Our summary is generated based</a:t>
            </a:r>
          </a:p>
          <a:p>
            <a:endParaRPr lang="en-US" altLang="zh-CN" sz="1200" dirty="0" smtClean="0">
              <a:ea typeface="Kaiti SC" charset="-122"/>
            </a:endParaRPr>
          </a:p>
          <a:p>
            <a:pPr marL="0" indent="0">
              <a:spcBef>
                <a:spcPts val="3600"/>
              </a:spcBef>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24</a:t>
            </a:fld>
            <a:endParaRPr lang="zh-CN" altLang="en-US"/>
          </a:p>
        </p:txBody>
      </p:sp>
    </p:spTree>
    <p:extLst>
      <p:ext uri="{BB962C8B-B14F-4D97-AF65-F5344CB8AC3E}">
        <p14:creationId xmlns:p14="http://schemas.microsoft.com/office/powerpoint/2010/main" val="704932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C32BBF78-46AB-40EE-B601-B72540E36B54}"/>
              </a:ext>
            </a:extLst>
          </p:cNvPr>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C32BBF78-46AB-40EE-B601-B72540E36B54}"/>
              </a:ext>
            </a:extLst>
          </p:cNvPr>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66390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a:t>For generating such query-specific summaries selecting the sentences and methods relevant to the task is the challenge. </a:t>
            </a: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Because sometimes information relevant to programming task can not be found by simple information retrieval approach. There are some knowledge gap between the API reference documentation and the task. </a:t>
            </a:r>
          </a:p>
          <a:p>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For example, the method walk is relevant to the task because it return a stream object. This knowledge is from the code structure. And this is a sentence form method and it is relevant to the task.  Text similarity between them is low. But they mentioned a lot of concepts that have interrelationships, such as files related to the file system, file trees, root directories and so on. In fact, this sentence is highly relevant to this task at concept level. Without the knowledge about the concepts as background knowledge, it is difficult to know the relevance. </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29</a:t>
            </a:fld>
            <a:endParaRPr lang="zh-CN" altLang="en-US"/>
          </a:p>
        </p:txBody>
      </p:sp>
    </p:spTree>
    <p:extLst>
      <p:ext uri="{BB962C8B-B14F-4D97-AF65-F5344CB8AC3E}">
        <p14:creationId xmlns:p14="http://schemas.microsoft.com/office/powerpoint/2010/main" val="3287857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sng" kern="1200" dirty="0" smtClean="0">
                <a:solidFill>
                  <a:schemeClr val="tx1"/>
                </a:solidFill>
                <a:effectLst/>
                <a:latin typeface="+mn-lt"/>
                <a:ea typeface="+mn-ea"/>
                <a:cs typeface="+mn-cs"/>
                <a:hlinkClick r:id="rId3"/>
              </a:rPr>
              <a:t>Developers often need to find APIs relevant</a:t>
            </a:r>
            <a:r>
              <a:rPr lang="en-US" altLang="zh-CN" sz="1200" b="0" i="0" u="sng" kern="1200" baseline="0" dirty="0" smtClean="0">
                <a:solidFill>
                  <a:schemeClr val="tx1"/>
                </a:solidFill>
                <a:effectLst/>
                <a:latin typeface="+mn-lt"/>
                <a:ea typeface="+mn-ea"/>
                <a:cs typeface="+mn-cs"/>
                <a:hlinkClick r:id="rId3"/>
              </a:rPr>
              <a:t> </a:t>
            </a:r>
            <a:r>
              <a:rPr lang="en-US" altLang="zh-CN" sz="1200" b="0" i="0" u="sng" kern="1200" dirty="0" smtClean="0">
                <a:solidFill>
                  <a:schemeClr val="tx1"/>
                </a:solidFill>
                <a:effectLst/>
                <a:latin typeface="+mn-lt"/>
                <a:ea typeface="+mn-ea"/>
                <a:cs typeface="+mn-cs"/>
                <a:hlinkClick r:id="rId3"/>
              </a:rPr>
              <a:t>to their programming task. For example, There is a developer who wants to find the APIs</a:t>
            </a:r>
            <a:r>
              <a:rPr lang="en-US" altLang="zh-CN" sz="1200" b="0" i="0" u="sng" kern="1200" baseline="0" dirty="0" smtClean="0">
                <a:solidFill>
                  <a:schemeClr val="tx1"/>
                </a:solidFill>
                <a:effectLst/>
                <a:latin typeface="+mn-lt"/>
                <a:ea typeface="+mn-ea"/>
                <a:cs typeface="+mn-cs"/>
                <a:hlinkClick r:id="rId3"/>
              </a:rPr>
              <a:t> that can add all files recursively from root with Java 8 stream.  For this purpose, he had to search on JDK reference documentation. Well the JDK reference documentation has more than 4 thousands </a:t>
            </a:r>
            <a:r>
              <a:rPr lang="en-US" altLang="zh-CN" sz="1200" b="0" i="0" u="sng" kern="1200" baseline="0" dirty="0" err="1" smtClean="0">
                <a:solidFill>
                  <a:schemeClr val="tx1"/>
                </a:solidFill>
                <a:effectLst/>
                <a:latin typeface="+mn-lt"/>
                <a:ea typeface="+mn-ea"/>
                <a:cs typeface="+mn-cs"/>
                <a:hlinkClick r:id="rId3"/>
              </a:rPr>
              <a:t>classess</a:t>
            </a:r>
            <a:r>
              <a:rPr lang="en-US" altLang="zh-CN" sz="1200" b="0" i="0" u="sng" kern="1200" baseline="0" dirty="0" smtClean="0">
                <a:solidFill>
                  <a:schemeClr val="tx1"/>
                </a:solidFill>
                <a:effectLst/>
                <a:latin typeface="+mn-lt"/>
                <a:ea typeface="+mn-ea"/>
                <a:cs typeface="+mn-cs"/>
                <a:hlinkClick r:id="rId3"/>
              </a:rPr>
              <a:t> and </a:t>
            </a:r>
            <a:r>
              <a:rPr lang="en-US" altLang="zh-CN" sz="1200" b="0" i="0" u="sng" kern="1200" baseline="0" dirty="0" err="1" smtClean="0">
                <a:solidFill>
                  <a:schemeClr val="tx1"/>
                </a:solidFill>
                <a:effectLst/>
                <a:latin typeface="+mn-lt"/>
                <a:ea typeface="+mn-ea"/>
                <a:cs typeface="+mn-cs"/>
                <a:hlinkClick r:id="rId3"/>
              </a:rPr>
              <a:t>allmost</a:t>
            </a:r>
            <a:r>
              <a:rPr lang="en-US" altLang="zh-CN" sz="1200" b="0" i="0" u="sng" kern="1200" baseline="0" dirty="0" smtClean="0">
                <a:solidFill>
                  <a:schemeClr val="tx1"/>
                </a:solidFill>
                <a:effectLst/>
                <a:latin typeface="+mn-lt"/>
                <a:ea typeface="+mn-ea"/>
                <a:cs typeface="+mn-cs"/>
                <a:hlinkClick r:id="rId3"/>
              </a:rPr>
              <a:t> 130 thousand sentences. There are several classes relevant to this class.  For example, the Files class from package file. There are some class description and method descriptions in this class document revealing its relevance to this task . However, such information is buried in the long discussion with 1000 sentences. Reading such a long document is a very painful thing. A better summarization approach is needed.</a:t>
            </a:r>
          </a:p>
          <a:p>
            <a:endParaRPr lang="en-US" altLang="zh-CN" sz="1200" b="0" i="0" u="sng" kern="1200" baseline="0" dirty="0" smtClean="0">
              <a:solidFill>
                <a:schemeClr val="tx1"/>
              </a:solidFill>
              <a:effectLst/>
              <a:latin typeface="+mn-lt"/>
              <a:ea typeface="+mn-ea"/>
              <a:cs typeface="+mn-cs"/>
              <a:hlinkClick r:id="rId3"/>
            </a:endParaRPr>
          </a:p>
          <a:p>
            <a:endParaRPr lang="en-US" altLang="zh-CN" sz="1200" b="0" i="0" u="sng" kern="1200" baseline="0" dirty="0" smtClean="0">
              <a:solidFill>
                <a:schemeClr val="tx1"/>
              </a:solidFill>
              <a:effectLst/>
              <a:latin typeface="+mn-lt"/>
              <a:ea typeface="+mn-ea"/>
              <a:cs typeface="+mn-cs"/>
              <a:hlinkClick r:id="rId3"/>
            </a:endParaRPr>
          </a:p>
          <a:p>
            <a:r>
              <a:rPr lang="en-US" altLang="zh-CN" sz="1200" b="0" i="0" u="sng" kern="1200" baseline="0" dirty="0" smtClean="0">
                <a:solidFill>
                  <a:schemeClr val="tx1"/>
                </a:solidFill>
                <a:effectLst/>
                <a:latin typeface="+mn-lt"/>
                <a:ea typeface="+mn-ea"/>
                <a:cs typeface="+mn-cs"/>
                <a:hlinkClick r:id="rId3"/>
              </a:rPr>
              <a:t> there is a developer</a:t>
            </a:r>
            <a:endParaRPr lang="en-US" altLang="zh-CN" sz="1200" b="0" i="0" u="sng" kern="1200" dirty="0" smtClean="0">
              <a:solidFill>
                <a:schemeClr val="tx1"/>
              </a:solidFill>
              <a:effectLst/>
              <a:latin typeface="+mn-lt"/>
              <a:ea typeface="+mn-ea"/>
              <a:cs typeface="+mn-cs"/>
              <a:hlinkClick r:id="rId3"/>
            </a:endParaRPr>
          </a:p>
          <a:p>
            <a:r>
              <a:rPr lang="zh-CN" altLang="en-US" sz="1200" b="0" i="0" u="sng" kern="1200" baseline="0" dirty="0" smtClean="0">
                <a:solidFill>
                  <a:schemeClr val="tx1"/>
                </a:solidFill>
                <a:effectLst/>
                <a:latin typeface="+mn-lt"/>
                <a:ea typeface="+mn-ea"/>
                <a:cs typeface="+mn-cs"/>
                <a:hlinkClick r:id="rId3"/>
              </a:rPr>
              <a:t>开发者经常需要找到</a:t>
            </a:r>
            <a:endParaRPr lang="en-US" altLang="zh-CN" sz="1200" b="0" i="0" u="sng" kern="1200" baseline="0" dirty="0" smtClean="0">
              <a:solidFill>
                <a:schemeClr val="tx1"/>
              </a:solidFill>
              <a:effectLst/>
              <a:latin typeface="+mn-lt"/>
              <a:ea typeface="+mn-ea"/>
              <a:cs typeface="+mn-cs"/>
              <a:hlinkClick r:id="rId3"/>
            </a:endParaRPr>
          </a:p>
          <a:p>
            <a:endParaRPr lang="en-US" altLang="zh-CN" sz="1200" b="0" i="0" u="sng" kern="1200" baseline="0" dirty="0" smtClean="0">
              <a:solidFill>
                <a:schemeClr val="tx1"/>
              </a:solidFill>
              <a:effectLst/>
              <a:latin typeface="+mn-lt"/>
              <a:ea typeface="+mn-ea"/>
              <a:cs typeface="+mn-cs"/>
              <a:hlinkClick r:id="rId3"/>
            </a:endParaRPr>
          </a:p>
          <a:p>
            <a:endParaRPr lang="en-US" altLang="zh-CN" sz="1200" b="0" i="0" u="sng" kern="1200" baseline="0" dirty="0" smtClean="0">
              <a:solidFill>
                <a:schemeClr val="tx1"/>
              </a:solidFill>
              <a:effectLst/>
              <a:latin typeface="+mn-lt"/>
              <a:ea typeface="+mn-ea"/>
              <a:cs typeface="+mn-cs"/>
              <a:hlinkClick r:id="rId3"/>
            </a:endParaRPr>
          </a:p>
          <a:p>
            <a:r>
              <a:rPr lang="en-US" altLang="zh-CN" sz="1200" b="0" i="0" u="sng" kern="1200" baseline="0" dirty="0" smtClean="0">
                <a:solidFill>
                  <a:schemeClr val="tx1"/>
                </a:solidFill>
                <a:effectLst/>
                <a:latin typeface="+mn-lt"/>
                <a:ea typeface="+mn-ea"/>
                <a:cs typeface="+mn-cs"/>
                <a:hlinkClick r:id="rId3"/>
              </a:rPr>
              <a:t> In this situation, </a:t>
            </a:r>
            <a:r>
              <a:rPr lang="en-US" altLang="zh-CN" sz="1200" b="0" i="0" u="sng" kern="1200" baseline="0" dirty="0" err="1" smtClean="0">
                <a:solidFill>
                  <a:schemeClr val="tx1"/>
                </a:solidFill>
                <a:effectLst/>
                <a:latin typeface="+mn-lt"/>
                <a:ea typeface="+mn-ea"/>
                <a:cs typeface="+mn-cs"/>
              </a:rPr>
              <a:t>d</a:t>
            </a:r>
            <a:r>
              <a:rPr lang="en-US" altLang="zh-CN" sz="1200" b="0" i="0" u="sng" kern="1200" dirty="0" err="1" smtClean="0">
                <a:solidFill>
                  <a:schemeClr val="tx1"/>
                </a:solidFill>
                <a:effectLst/>
                <a:latin typeface="+mn-lt"/>
                <a:ea typeface="+mn-ea"/>
                <a:cs typeface="+mn-cs"/>
                <a:hlinkClick r:id="rId3"/>
              </a:rPr>
              <a:t>evelepers</a:t>
            </a:r>
            <a:r>
              <a:rPr lang="en-US" altLang="zh-CN" sz="1200" b="0" i="0" u="sng" kern="1200" dirty="0" smtClean="0">
                <a:solidFill>
                  <a:schemeClr val="tx1"/>
                </a:solidFill>
                <a:effectLst/>
                <a:latin typeface="+mn-lt"/>
                <a:ea typeface="+mn-ea"/>
                <a:cs typeface="+mn-cs"/>
              </a:rPr>
              <a:t> had to </a:t>
            </a:r>
            <a:endParaRPr lang="en-US" altLang="zh-CN" sz="1200" b="0" i="0" u="sng" kern="1200" dirty="0" smtClean="0">
              <a:solidFill>
                <a:schemeClr val="tx1"/>
              </a:solidFill>
              <a:effectLst/>
              <a:latin typeface="+mn-lt"/>
              <a:ea typeface="+mn-ea"/>
              <a:cs typeface="+mn-cs"/>
              <a:hlinkClick r:id="rId3"/>
            </a:endParaRPr>
          </a:p>
          <a:p>
            <a:r>
              <a:rPr lang="en-US" altLang="zh-CN" sz="1200" b="0" i="0" u="sng" kern="1200" dirty="0" smtClean="0">
                <a:solidFill>
                  <a:schemeClr val="tx1"/>
                </a:solidFill>
                <a:effectLst/>
                <a:latin typeface="+mn-lt"/>
                <a:ea typeface="+mn-ea"/>
                <a:cs typeface="+mn-cs"/>
                <a:hlinkClick r:id="rId3"/>
              </a:rPr>
              <a:t>Search on </a:t>
            </a:r>
          </a:p>
          <a:p>
            <a:endParaRPr lang="en-US" altLang="zh-CN" sz="1200" b="0" i="0" u="sng" kern="1200" dirty="0" smtClean="0">
              <a:solidFill>
                <a:schemeClr val="tx1"/>
              </a:solidFill>
              <a:effectLst/>
              <a:latin typeface="+mn-lt"/>
              <a:ea typeface="+mn-ea"/>
              <a:cs typeface="+mn-cs"/>
              <a:hlinkClick r:id="rId3"/>
            </a:endParaRPr>
          </a:p>
          <a:p>
            <a:endParaRPr lang="en-US" altLang="zh-CN" sz="1200" b="0" i="0" u="sng" kern="1200" dirty="0" smtClean="0">
              <a:solidFill>
                <a:schemeClr val="tx1"/>
              </a:solidFill>
              <a:effectLst/>
              <a:latin typeface="+mn-lt"/>
              <a:ea typeface="+mn-ea"/>
              <a:cs typeface="+mn-cs"/>
              <a:hlinkClick r:id="rId3"/>
            </a:endParaRPr>
          </a:p>
          <a:p>
            <a:endParaRPr lang="en-US" altLang="zh-CN" sz="1200" b="0" i="0" u="sng" kern="1200" dirty="0">
              <a:solidFill>
                <a:schemeClr val="tx1"/>
              </a:solidFill>
              <a:effectLst/>
              <a:latin typeface="+mn-lt"/>
              <a:ea typeface="+mn-ea"/>
              <a:cs typeface="+mn-cs"/>
              <a:hlinkClick r:id="rId3"/>
            </a:endParaRPr>
          </a:p>
          <a:p>
            <a:r>
              <a:rPr lang="en-US" altLang="zh-CN" sz="1200" b="0" i="0" u="sng" kern="1200" dirty="0">
                <a:solidFill>
                  <a:schemeClr val="tx1"/>
                </a:solidFill>
                <a:effectLst/>
                <a:latin typeface="+mn-lt"/>
                <a:ea typeface="+mn-ea"/>
                <a:cs typeface="+mn-cs"/>
                <a:hlinkClick r:id="rId3"/>
              </a:rPr>
              <a:t>API reference documentation contains knowledge for solving specific task.</a:t>
            </a:r>
          </a:p>
          <a:p>
            <a:r>
              <a:rPr lang="en-US" altLang="zh-CN" sz="1200" b="0" i="0" u="sng" kern="1200" dirty="0">
                <a:solidFill>
                  <a:schemeClr val="tx1"/>
                </a:solidFill>
                <a:effectLst/>
                <a:latin typeface="+mn-lt"/>
                <a:ea typeface="+mn-ea"/>
                <a:cs typeface="+mn-cs"/>
                <a:hlinkClick r:id="rId3"/>
              </a:rPr>
              <a:t>For example, XXX.</a:t>
            </a:r>
          </a:p>
          <a:p>
            <a:endParaRPr lang="en-US" altLang="zh-CN" sz="1200" b="0" i="0" u="sng" kern="1200" dirty="0">
              <a:solidFill>
                <a:schemeClr val="tx1"/>
              </a:solidFill>
              <a:effectLst/>
              <a:latin typeface="+mn-lt"/>
              <a:ea typeface="+mn-ea"/>
              <a:cs typeface="+mn-cs"/>
              <a:hlinkClick r:id="rId3"/>
            </a:endParaRPr>
          </a:p>
          <a:p>
            <a:r>
              <a:rPr lang="en-US" altLang="zh-CN" sz="1200" b="0" i="0" u="sng" kern="1200" dirty="0">
                <a:solidFill>
                  <a:schemeClr val="tx1"/>
                </a:solidFill>
                <a:effectLst/>
                <a:latin typeface="+mn-lt"/>
                <a:ea typeface="+mn-ea"/>
                <a:cs typeface="+mn-cs"/>
                <a:hlinkClick r:id="rId3"/>
              </a:rPr>
              <a:t>Finding</a:t>
            </a:r>
            <a:r>
              <a:rPr lang="en-US" altLang="zh-CN" sz="1200" b="0" i="0" u="sng" kern="1200" baseline="0" dirty="0">
                <a:solidFill>
                  <a:schemeClr val="tx1"/>
                </a:solidFill>
                <a:effectLst/>
                <a:latin typeface="+mn-lt"/>
                <a:ea typeface="+mn-ea"/>
                <a:cs typeface="+mn-cs"/>
                <a:hlinkClick r:id="rId3"/>
              </a:rPr>
              <a:t> </a:t>
            </a:r>
            <a:r>
              <a:rPr lang="en-US" altLang="zh-CN" sz="1200" b="0" i="0" u="sng" kern="1200" baseline="0" dirty="0" err="1">
                <a:solidFill>
                  <a:schemeClr val="tx1"/>
                </a:solidFill>
                <a:effectLst/>
                <a:latin typeface="+mn-lt"/>
                <a:ea typeface="+mn-ea"/>
                <a:cs typeface="+mn-cs"/>
                <a:hlinkClick r:id="rId3"/>
              </a:rPr>
              <a:t>suching</a:t>
            </a:r>
            <a:r>
              <a:rPr lang="en-US" altLang="zh-CN" sz="1200" b="0" i="0" u="sng" kern="1200" baseline="0" dirty="0">
                <a:solidFill>
                  <a:schemeClr val="tx1"/>
                </a:solidFill>
                <a:effectLst/>
                <a:latin typeface="+mn-lt"/>
                <a:ea typeface="+mn-ea"/>
                <a:cs typeface="+mn-cs"/>
                <a:hlinkClick r:id="rId3"/>
              </a:rPr>
              <a:t> information not easy. We need a way to summary the class and help user to find the knowledge faster and accurate.</a:t>
            </a:r>
            <a:endParaRPr lang="en-US" altLang="zh-CN" sz="1200" b="0" i="0" u="sng" kern="1200" dirty="0">
              <a:solidFill>
                <a:schemeClr val="tx1"/>
              </a:solidFill>
              <a:effectLst/>
              <a:latin typeface="+mn-lt"/>
              <a:ea typeface="+mn-ea"/>
              <a:cs typeface="+mn-cs"/>
              <a:hlinkClick r:id="rId3"/>
            </a:endParaRPr>
          </a:p>
          <a:p>
            <a:r>
              <a:rPr lang="en-US" altLang="zh-CN" sz="1200" b="0" i="0" u="sng" kern="1200" dirty="0" err="1">
                <a:solidFill>
                  <a:schemeClr val="tx1"/>
                </a:solidFill>
                <a:effectLst/>
                <a:latin typeface="+mn-lt"/>
                <a:ea typeface="+mn-ea"/>
                <a:cs typeface="+mn-cs"/>
                <a:hlinkClick r:id="rId3"/>
              </a:rPr>
              <a:t>Java.nio.file.Files.walk</a:t>
            </a:r>
            <a:r>
              <a:rPr lang="en-US" altLang="zh-CN" sz="1200" b="0" i="0" u="sng" kern="1200" dirty="0">
                <a:solidFill>
                  <a:schemeClr val="tx1"/>
                </a:solidFill>
                <a:effectLst/>
                <a:latin typeface="+mn-lt"/>
                <a:ea typeface="+mn-ea"/>
                <a:cs typeface="+mn-cs"/>
                <a:hlinkClick r:id="rId3"/>
              </a:rPr>
              <a:t>(start, options...)</a:t>
            </a:r>
            <a:r>
              <a:rPr lang="en-US" altLang="zh-CN" sz="1200" b="0" i="0" u="sng" kern="1200" dirty="0">
                <a:solidFill>
                  <a:schemeClr val="tx1"/>
                </a:solidFill>
                <a:effectLst/>
                <a:latin typeface="+mn-lt"/>
                <a:ea typeface="+mn-ea"/>
                <a:cs typeface="+mn-cs"/>
              </a:rPr>
              <a:t> Scenario</a:t>
            </a:r>
            <a:endParaRPr lang="en-US" altLang="zh-CN" dirty="0"/>
          </a:p>
          <a:p>
            <a:endParaRPr lang="en-US" altLang="zh-CN" dirty="0"/>
          </a:p>
          <a:p>
            <a:r>
              <a:rPr lang="zh-CN" altLang="en-US" dirty="0"/>
              <a:t>加入某个</a:t>
            </a:r>
            <a:r>
              <a:rPr lang="en-US" altLang="zh-CN" dirty="0"/>
              <a:t>API</a:t>
            </a:r>
            <a:r>
              <a:rPr lang="zh-CN" altLang="en-US" dirty="0"/>
              <a:t>检索的方法返回了一系列相关的</a:t>
            </a:r>
            <a:r>
              <a:rPr lang="en-US" altLang="zh-CN" dirty="0"/>
              <a:t>API</a:t>
            </a:r>
            <a:r>
              <a:rPr lang="zh-CN" altLang="en-US" dirty="0"/>
              <a:t>类，但是离完成这个任务实际上还是有区别。</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hlinkClick r:id="rId4"/>
              </a:rPr>
              <a:t>Add all files recursively from root with Java 8 Stream</a:t>
            </a:r>
            <a:endParaRPr lang="en-US" altLang="zh-CN" sz="1200" b="1" i="0" kern="1200" dirty="0">
              <a:solidFill>
                <a:schemeClr val="tx1"/>
              </a:solidFill>
              <a:effectLst/>
              <a:latin typeface="+mn-lt"/>
              <a:ea typeface="+mn-ea"/>
              <a:cs typeface="+mn-cs"/>
            </a:endParaRPr>
          </a:p>
          <a:p>
            <a:endParaRPr lang="en-US" altLang="zh-CN" dirty="0"/>
          </a:p>
          <a:p>
            <a:endParaRPr lang="en-US" altLang="zh-CN" dirty="0"/>
          </a:p>
          <a:p>
            <a:r>
              <a:rPr lang="zh-CN" altLang="en-US" dirty="0"/>
              <a:t>需求： </a:t>
            </a:r>
            <a:r>
              <a:rPr lang="en-US" altLang="zh-CN" dirty="0"/>
              <a:t>1. </a:t>
            </a:r>
            <a:r>
              <a:rPr lang="zh-CN" altLang="en-US" dirty="0"/>
              <a:t>判断这个类是否和问题相关</a:t>
            </a:r>
            <a:endParaRPr lang="en-US" altLang="zh-CN" dirty="0"/>
          </a:p>
          <a:p>
            <a:r>
              <a:rPr lang="en-US" altLang="zh-CN" dirty="0"/>
              <a:t>	     2. </a:t>
            </a:r>
            <a:r>
              <a:rPr lang="zh-CN" altLang="en-US" dirty="0"/>
              <a:t>判断这个类里面的哪些方法和我的问题有关</a:t>
            </a:r>
          </a:p>
          <a:p>
            <a:endParaRPr lang="en-US" altLang="zh-CN" dirty="0"/>
          </a:p>
          <a:p>
            <a:endParaRPr lang="en-US" altLang="zh-CN" dirty="0"/>
          </a:p>
          <a:p>
            <a:r>
              <a:rPr lang="en-US" altLang="zh-CN" dirty="0"/>
              <a:t>1. </a:t>
            </a:r>
            <a:r>
              <a:rPr lang="zh-CN" altLang="en-US" dirty="0"/>
              <a:t>什么场景需要</a:t>
            </a:r>
            <a:r>
              <a:rPr lang="en-US" altLang="zh-CN" dirty="0"/>
              <a:t>summary</a:t>
            </a:r>
          </a:p>
          <a:p>
            <a:r>
              <a:rPr lang="en-US" altLang="zh-CN" dirty="0"/>
              <a:t>2. Google</a:t>
            </a:r>
            <a:r>
              <a:rPr lang="zh-CN" altLang="en-US" dirty="0"/>
              <a:t>的搜索的结果，有什么不好</a:t>
            </a:r>
            <a:r>
              <a:rPr lang="en-US" altLang="zh-CN" dirty="0"/>
              <a:t>I</a:t>
            </a:r>
          </a:p>
          <a:p>
            <a:r>
              <a:rPr lang="en-US" altLang="zh-CN" dirty="0"/>
              <a:t>3. </a:t>
            </a:r>
            <a:r>
              <a:rPr lang="zh-CN" altLang="en-US" dirty="0"/>
              <a:t>如果按照我们的思路会怎么解决</a:t>
            </a:r>
            <a:endParaRPr lang="en-US" altLang="zh-CN" dirty="0"/>
          </a:p>
          <a:p>
            <a:r>
              <a:rPr lang="zh-CN" altLang="en-US" dirty="0"/>
              <a:t>（</a:t>
            </a:r>
            <a:r>
              <a:rPr lang="en-US" altLang="zh-CN" dirty="0"/>
              <a:t>API</a:t>
            </a:r>
            <a:r>
              <a:rPr lang="zh-CN" altLang="en-US" dirty="0"/>
              <a:t>文档其实包含了对应的信息，我们的技术重点，</a:t>
            </a:r>
            <a:r>
              <a:rPr lang="en-US" altLang="zh-CN" dirty="0"/>
              <a:t>API</a:t>
            </a:r>
            <a:r>
              <a:rPr lang="zh-CN" altLang="en-US" dirty="0"/>
              <a:t>我文档中有这些信息，很多相关的概念，概念可以融合，不同概念之间有背景概念对于理解问题是重要的，</a:t>
            </a:r>
            <a:r>
              <a:rPr lang="en-US" altLang="zh-CN" dirty="0"/>
              <a:t>API</a:t>
            </a:r>
            <a:r>
              <a:rPr lang="zh-CN" altLang="en-US" dirty="0"/>
              <a:t>文档的知识类型不一样。）</a:t>
            </a:r>
          </a:p>
          <a:p>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3</a:t>
            </a:fld>
            <a:endParaRPr lang="zh-CN" altLang="en-US"/>
          </a:p>
        </p:txBody>
      </p:sp>
    </p:spTree>
    <p:extLst>
      <p:ext uri="{BB962C8B-B14F-4D97-AF65-F5344CB8AC3E}">
        <p14:creationId xmlns:p14="http://schemas.microsoft.com/office/powerpoint/2010/main" val="865135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smtClean="0"/>
              <a:t>A</a:t>
            </a:r>
            <a:r>
              <a:rPr lang="en-US" altLang="zh-CN" baseline="0" dirty="0" smtClean="0"/>
              <a:t> normal way is to search the task with google on reference documentation, the google will return list of classes with some summaries. For example, the right side is showing the google summary for this the Files class. As you can see, it bold some keywords that match the query. In fact, this summary does not show why this class is related to the task. Developers still have to read the documents with one thousand sentences to find the relevant descriptions themselves. This is understandable, GOOGLE search is not designed for summary.</a:t>
            </a:r>
          </a:p>
          <a:p>
            <a:pPr marL="0" indent="0">
              <a:buNone/>
            </a:pPr>
            <a:endParaRPr lang="en-US" altLang="zh-CN" baseline="0" dirty="0" smtClean="0"/>
          </a:p>
          <a:p>
            <a:pPr marL="0" indent="0">
              <a:buNone/>
            </a:pPr>
            <a:r>
              <a:rPr lang="zh-CN" altLang="en-US" baseline="0" dirty="0" smtClean="0"/>
              <a:t>例如右边就展示</a:t>
            </a:r>
            <a:r>
              <a:rPr lang="en-US" altLang="zh-CN" baseline="0" dirty="0" smtClean="0"/>
              <a:t>google</a:t>
            </a:r>
            <a:r>
              <a:rPr lang="zh-CN" altLang="en-US" baseline="0" dirty="0" smtClean="0"/>
              <a:t>对于</a:t>
            </a:r>
            <a:r>
              <a:rPr lang="en-US" altLang="zh-CN" baseline="0" dirty="0" smtClean="0"/>
              <a:t>Files</a:t>
            </a:r>
            <a:r>
              <a:rPr lang="zh-CN" altLang="en-US" baseline="0" dirty="0" smtClean="0"/>
              <a:t>这个类的摘要。他用加粗的方式高亮了和</a:t>
            </a:r>
            <a:r>
              <a:rPr lang="en-US" altLang="zh-CN" baseline="0" dirty="0" smtClean="0"/>
              <a:t>query</a:t>
            </a:r>
            <a:r>
              <a:rPr lang="zh-CN" altLang="en-US" baseline="0" dirty="0" smtClean="0"/>
              <a:t>匹配的关键字。实际上，这个摘要根本没有展示这个类为何和这个任务相关。</a:t>
            </a:r>
            <a:endParaRPr lang="en-US" altLang="zh-CN" baseline="0" dirty="0" smtClean="0"/>
          </a:p>
          <a:p>
            <a:pPr marL="0" indent="0">
              <a:buNone/>
            </a:pPr>
            <a:r>
              <a:rPr lang="zh-CN" altLang="en-US" baseline="0" dirty="0" smtClean="0"/>
              <a:t>开发者还是得阅读超过一千个句字来自己发现相关的描述，这个可以理解的，</a:t>
            </a:r>
            <a:r>
              <a:rPr lang="en-US" altLang="zh-CN" baseline="0" dirty="0" smtClean="0"/>
              <a:t>Google</a:t>
            </a:r>
            <a:r>
              <a:rPr lang="zh-CN" altLang="en-US" baseline="0" dirty="0" smtClean="0"/>
              <a:t>不是不是为了摘要设计的。</a:t>
            </a:r>
            <a:endParaRPr lang="en-US" altLang="zh-CN" baseline="0" dirty="0" smtClean="0"/>
          </a:p>
          <a:p>
            <a:pPr marL="0" indent="0">
              <a:buNone/>
            </a:pPr>
            <a:endParaRPr lang="en-US" altLang="zh-CN" dirty="0" smtClean="0"/>
          </a:p>
          <a:p>
            <a:pPr marL="228600" indent="-228600">
              <a:buAutoNum type="arabicPeriod"/>
            </a:pPr>
            <a:r>
              <a:rPr lang="zh-CN" altLang="en-US" dirty="0" smtClean="0"/>
              <a:t>我们</a:t>
            </a:r>
            <a:r>
              <a:rPr lang="zh-CN" altLang="en-US" dirty="0"/>
              <a:t>能够有一定的方式找到一些潜在的相关的</a:t>
            </a:r>
            <a:r>
              <a:rPr lang="en-US" altLang="zh-CN" dirty="0"/>
              <a:t>API</a:t>
            </a:r>
            <a:r>
              <a:rPr lang="zh-CN" altLang="en-US" dirty="0"/>
              <a:t>。 </a:t>
            </a:r>
            <a:r>
              <a:rPr lang="en-US" altLang="zh-CN" dirty="0"/>
              <a:t>For example</a:t>
            </a:r>
            <a:r>
              <a:rPr lang="zh-CN" altLang="en-US" dirty="0"/>
              <a:t>， </a:t>
            </a:r>
            <a:r>
              <a:rPr lang="en-US" altLang="zh-CN" dirty="0"/>
              <a:t>search with google in documentation</a:t>
            </a:r>
            <a:r>
              <a:rPr lang="zh-CN" altLang="en-US" dirty="0"/>
              <a:t>， </a:t>
            </a:r>
            <a:r>
              <a:rPr lang="en-US" altLang="zh-CN" dirty="0"/>
              <a:t>some API retrieval Approach. </a:t>
            </a:r>
          </a:p>
          <a:p>
            <a:pPr marL="228600" indent="-228600">
              <a:buAutoNum type="arabicPeriod"/>
            </a:pPr>
            <a:r>
              <a:rPr lang="en-US" altLang="zh-CN" dirty="0"/>
              <a:t>The</a:t>
            </a:r>
            <a:r>
              <a:rPr lang="en-US" altLang="zh-CN" baseline="0" dirty="0"/>
              <a:t> problem may be how to determine which API is relevant to our Tasks. Further, some tasks is about is need some specific method in this class.</a:t>
            </a:r>
          </a:p>
          <a:p>
            <a:pPr marL="228600" indent="-228600">
              <a:buAutoNum type="arabicPeriod"/>
            </a:pPr>
            <a:r>
              <a:rPr lang="en-US" altLang="zh-CN" baseline="0" dirty="0"/>
              <a:t> </a:t>
            </a:r>
            <a:r>
              <a:rPr lang="en-US" altLang="zh-CN" dirty="0"/>
              <a:t>Google</a:t>
            </a:r>
            <a:r>
              <a:rPr lang="zh-CN" altLang="en-US" dirty="0"/>
              <a:t>显示了一系列</a:t>
            </a:r>
            <a:r>
              <a:rPr lang="en-US" altLang="zh-CN" dirty="0"/>
              <a:t>JDK</a:t>
            </a:r>
            <a:r>
              <a:rPr lang="zh-CN" altLang="en-US" dirty="0"/>
              <a:t>文档中相关的类，高亮了一些匹配的关键字，显示了一些摘要</a:t>
            </a:r>
            <a:r>
              <a:rPr lang="en-US" altLang="zh-CN" dirty="0"/>
              <a:t>. But</a:t>
            </a:r>
            <a:r>
              <a:rPr lang="en-US" altLang="zh-CN" baseline="0" dirty="0"/>
              <a:t> this is not enough, normally I still need to read its original documentation.</a:t>
            </a:r>
          </a:p>
          <a:p>
            <a:pPr marL="228600" indent="-228600">
              <a:buAutoNum type="arabicPeriod"/>
            </a:pPr>
            <a:endParaRPr lang="en-US" altLang="zh-CN" baseline="0" dirty="0"/>
          </a:p>
          <a:p>
            <a:pPr marL="228600" indent="-228600">
              <a:buAutoNum type="arabicPeriod"/>
            </a:pPr>
            <a:r>
              <a:rPr lang="zh-CN" altLang="en-US" dirty="0"/>
              <a:t>还是不得不去阅读对应的</a:t>
            </a:r>
            <a:r>
              <a:rPr lang="en-US" altLang="zh-CN" dirty="0"/>
              <a:t>API</a:t>
            </a:r>
            <a:r>
              <a:rPr lang="zh-CN" altLang="en-US" dirty="0"/>
              <a:t>的类的文档来判断这个类和</a:t>
            </a:r>
            <a:r>
              <a:rPr lang="en-US" altLang="zh-CN" dirty="0"/>
              <a:t>Task</a:t>
            </a:r>
            <a:r>
              <a:rPr lang="zh-CN" altLang="en-US" dirty="0"/>
              <a:t>的相关性和找到能够完成任务的</a:t>
            </a:r>
            <a:r>
              <a:rPr lang="en-US" altLang="zh-CN" dirty="0"/>
              <a:t>API, </a:t>
            </a:r>
            <a:r>
              <a:rPr lang="zh-CN" altLang="en-US" dirty="0"/>
              <a:t>这个摘要包含的信息不够，让人疑惑，都是关键字匹配，常见情况下开发者还是得点击到对应得</a:t>
            </a:r>
            <a:r>
              <a:rPr lang="en-US" altLang="zh-CN" dirty="0"/>
              <a:t>API</a:t>
            </a:r>
            <a:r>
              <a:rPr lang="zh-CN" altLang="en-US" dirty="0"/>
              <a:t>文档才能做更加进准确得判断。</a:t>
            </a:r>
            <a:endParaRPr lang="en-US" altLang="zh-CN" dirty="0"/>
          </a:p>
          <a:p>
            <a:pPr marL="342900" indent="-342900">
              <a:buAutoNum type="arabicPeriod"/>
            </a:pPr>
            <a:r>
              <a:rPr lang="zh-CN" altLang="en-US" dirty="0"/>
              <a:t>其他的</a:t>
            </a:r>
            <a:r>
              <a:rPr lang="en-US" altLang="zh-CN" dirty="0"/>
              <a:t>API</a:t>
            </a:r>
            <a:r>
              <a:rPr lang="zh-CN" altLang="en-US" dirty="0"/>
              <a:t>搜索方法也是相同的问题。</a:t>
            </a:r>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4</a:t>
            </a:fld>
            <a:endParaRPr lang="zh-CN" altLang="en-US"/>
          </a:p>
        </p:txBody>
      </p:sp>
    </p:spTree>
    <p:extLst>
      <p:ext uri="{BB962C8B-B14F-4D97-AF65-F5344CB8AC3E}">
        <p14:creationId xmlns:p14="http://schemas.microsoft.com/office/powerpoint/2010/main" val="392862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en-US" altLang="zh-CN" dirty="0" smtClean="0"/>
              <a:t>What if we actually</a:t>
            </a:r>
            <a:r>
              <a:rPr lang="en-US" altLang="zh-CN" baseline="0" dirty="0" smtClean="0"/>
              <a:t> use some text summarization </a:t>
            </a:r>
            <a:r>
              <a:rPr lang="en-US" altLang="zh-CN" baseline="0" dirty="0" smtClean="0"/>
              <a:t>technic</a:t>
            </a:r>
            <a:r>
              <a:rPr lang="zh-CN" altLang="en-US" baseline="0" dirty="0" smtClean="0"/>
              <a:t>，</a:t>
            </a:r>
            <a:endParaRPr lang="en-US" altLang="zh-CN" baseline="0" dirty="0" smtClean="0"/>
          </a:p>
          <a:p>
            <a:pPr marL="0" indent="0">
              <a:buNone/>
            </a:pPr>
            <a:endParaRPr lang="en-US" altLang="zh-CN" baseline="0" dirty="0" smtClean="0"/>
          </a:p>
          <a:p>
            <a:pPr marL="0" indent="0">
              <a:buNone/>
            </a:pPr>
            <a:r>
              <a:rPr lang="zh-CN" altLang="en-US" baseline="0" dirty="0" smtClean="0"/>
              <a:t>加入我们使用一些文本摘要技术能，比如</a:t>
            </a:r>
            <a:r>
              <a:rPr lang="en-US" altLang="zh-CN" baseline="0" dirty="0" err="1" smtClean="0"/>
              <a:t>textrank</a:t>
            </a:r>
            <a:r>
              <a:rPr lang="zh-CN" altLang="en-US" baseline="0" dirty="0" smtClean="0"/>
              <a:t>，我们可以对于这个类生成一个摘要。但是这个摘要中句子是根据他的文本的重要性选择出来的，相关的描述还是缺少的。这个揭示了一个问题，传统的摘要技术，无论用户的查询是什么，他的摘要永远是固定的，不是特定于查询的。</a:t>
            </a:r>
            <a:endParaRPr lang="en-US" altLang="zh-CN" dirty="0" smtClean="0"/>
          </a:p>
          <a:p>
            <a:pPr marL="0" indent="0">
              <a:buNone/>
            </a:pPr>
            <a:endParaRPr lang="en-US" altLang="zh-CN" dirty="0" smtClean="0"/>
          </a:p>
          <a:p>
            <a:pPr marL="0" indent="0">
              <a:buNone/>
            </a:pPr>
            <a:endParaRPr lang="en-US" altLang="zh-CN" dirty="0" smtClean="0"/>
          </a:p>
          <a:p>
            <a:pPr marL="228600" indent="-228600">
              <a:buAutoNum type="arabicPeriod"/>
            </a:pPr>
            <a:endParaRPr lang="en-US" altLang="zh-CN" dirty="0" smtClean="0"/>
          </a:p>
          <a:p>
            <a:pPr marL="228600" indent="-228600">
              <a:buAutoNum type="arabicPeriod"/>
            </a:pPr>
            <a:r>
              <a:rPr lang="zh-CN" altLang="en-US" dirty="0" smtClean="0"/>
              <a:t>我们</a:t>
            </a:r>
            <a:r>
              <a:rPr lang="zh-CN" altLang="en-US" dirty="0"/>
              <a:t>能够有一定的方式找到一些潜在的相关的</a:t>
            </a:r>
            <a:r>
              <a:rPr lang="en-US" altLang="zh-CN" dirty="0"/>
              <a:t>API</a:t>
            </a:r>
            <a:r>
              <a:rPr lang="zh-CN" altLang="en-US" dirty="0"/>
              <a:t>。 </a:t>
            </a:r>
            <a:r>
              <a:rPr lang="en-US" altLang="zh-CN" dirty="0"/>
              <a:t>For example</a:t>
            </a:r>
            <a:r>
              <a:rPr lang="zh-CN" altLang="en-US" dirty="0"/>
              <a:t>， </a:t>
            </a:r>
            <a:r>
              <a:rPr lang="en-US" altLang="zh-CN" dirty="0"/>
              <a:t>search with google in documentation</a:t>
            </a:r>
            <a:r>
              <a:rPr lang="zh-CN" altLang="en-US" dirty="0"/>
              <a:t>， </a:t>
            </a:r>
            <a:r>
              <a:rPr lang="en-US" altLang="zh-CN" dirty="0"/>
              <a:t>some API retrieval Approach. </a:t>
            </a:r>
          </a:p>
          <a:p>
            <a:pPr marL="228600" indent="-228600">
              <a:buAutoNum type="arabicPeriod"/>
            </a:pPr>
            <a:r>
              <a:rPr lang="en-US" altLang="zh-CN" dirty="0"/>
              <a:t>The</a:t>
            </a:r>
            <a:r>
              <a:rPr lang="en-US" altLang="zh-CN" baseline="0" dirty="0"/>
              <a:t> problem may be how to determine which API is relevant to our Tasks. Further, some tasks is about is need some specific method in this class.</a:t>
            </a:r>
          </a:p>
          <a:p>
            <a:pPr marL="228600" indent="-228600">
              <a:buAutoNum type="arabicPeriod"/>
            </a:pPr>
            <a:r>
              <a:rPr lang="en-US" altLang="zh-CN" baseline="0" dirty="0"/>
              <a:t> </a:t>
            </a:r>
            <a:r>
              <a:rPr lang="en-US" altLang="zh-CN" dirty="0"/>
              <a:t>Google</a:t>
            </a:r>
            <a:r>
              <a:rPr lang="zh-CN" altLang="en-US" dirty="0"/>
              <a:t>显示了一系列</a:t>
            </a:r>
            <a:r>
              <a:rPr lang="en-US" altLang="zh-CN" dirty="0"/>
              <a:t>JDK</a:t>
            </a:r>
            <a:r>
              <a:rPr lang="zh-CN" altLang="en-US" dirty="0"/>
              <a:t>文档中相关的类，高亮了一些匹配的关键字，显示了一些摘要</a:t>
            </a:r>
            <a:r>
              <a:rPr lang="en-US" altLang="zh-CN" dirty="0"/>
              <a:t>. But</a:t>
            </a:r>
            <a:r>
              <a:rPr lang="en-US" altLang="zh-CN" baseline="0" dirty="0"/>
              <a:t> this is not enough, normally I still need to read its original documentation.</a:t>
            </a:r>
          </a:p>
          <a:p>
            <a:pPr marL="228600" indent="-228600">
              <a:buAutoNum type="arabicPeriod"/>
            </a:pPr>
            <a:endParaRPr lang="en-US" altLang="zh-CN" baseline="0" dirty="0"/>
          </a:p>
          <a:p>
            <a:pPr marL="228600" indent="-228600">
              <a:buAutoNum type="arabicPeriod"/>
            </a:pPr>
            <a:r>
              <a:rPr lang="zh-CN" altLang="en-US" dirty="0"/>
              <a:t>还是不得不去阅读对应的</a:t>
            </a:r>
            <a:r>
              <a:rPr lang="en-US" altLang="zh-CN" dirty="0"/>
              <a:t>API</a:t>
            </a:r>
            <a:r>
              <a:rPr lang="zh-CN" altLang="en-US" dirty="0"/>
              <a:t>的类的文档来判断这个类和</a:t>
            </a:r>
            <a:r>
              <a:rPr lang="en-US" altLang="zh-CN" dirty="0"/>
              <a:t>Task</a:t>
            </a:r>
            <a:r>
              <a:rPr lang="zh-CN" altLang="en-US" dirty="0"/>
              <a:t>的相关性和找到能够完成任务的</a:t>
            </a:r>
            <a:r>
              <a:rPr lang="en-US" altLang="zh-CN" dirty="0"/>
              <a:t>API, </a:t>
            </a:r>
            <a:r>
              <a:rPr lang="zh-CN" altLang="en-US" dirty="0"/>
              <a:t>这个摘要包含的信息不够，让人疑惑，都是关键字匹配，常见情况下开发者还是得点击到对应得</a:t>
            </a:r>
            <a:r>
              <a:rPr lang="en-US" altLang="zh-CN" dirty="0"/>
              <a:t>API</a:t>
            </a:r>
            <a:r>
              <a:rPr lang="zh-CN" altLang="en-US" dirty="0"/>
              <a:t>文档才能做更加进准确得判断。</a:t>
            </a:r>
            <a:endParaRPr lang="en-US" altLang="zh-CN" dirty="0"/>
          </a:p>
          <a:p>
            <a:pPr marL="342900" indent="-342900">
              <a:buAutoNum type="arabicPeriod"/>
            </a:pPr>
            <a:r>
              <a:rPr lang="zh-CN" altLang="en-US" dirty="0"/>
              <a:t>其他的</a:t>
            </a:r>
            <a:r>
              <a:rPr lang="en-US" altLang="zh-CN" dirty="0"/>
              <a:t>API</a:t>
            </a:r>
            <a:r>
              <a:rPr lang="zh-CN" altLang="en-US" dirty="0"/>
              <a:t>搜索方法也是相同的问题。</a:t>
            </a:r>
          </a:p>
          <a:p>
            <a:pPr marL="228600" indent="-228600">
              <a:buAutoNum type="arabicPeriod"/>
            </a:pPr>
            <a:endParaRPr lang="zh-CN" altLang="en-US"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5</a:t>
            </a:fld>
            <a:endParaRPr lang="zh-CN" altLang="en-US"/>
          </a:p>
        </p:txBody>
      </p:sp>
    </p:spTree>
    <p:extLst>
      <p:ext uri="{BB962C8B-B14F-4D97-AF65-F5344CB8AC3E}">
        <p14:creationId xmlns:p14="http://schemas.microsoft.com/office/powerpoint/2010/main" val="1217909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所以我们提出了想法，要生成一个特定于查询的摘要，来更好地支持寻找和编程任务相关的</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这个目的。幻灯片展示了我们想要生成的</a:t>
            </a:r>
            <a:r>
              <a:rPr lang="en-US" altLang="zh-CN" sz="1200" b="0" i="0" kern="1200" dirty="0" smtClean="0">
                <a:solidFill>
                  <a:schemeClr val="tx1"/>
                </a:solidFill>
                <a:effectLst/>
                <a:latin typeface="+mn-lt"/>
                <a:ea typeface="+mn-ea"/>
                <a:cs typeface="+mn-cs"/>
              </a:rPr>
              <a:t>API</a:t>
            </a:r>
            <a:r>
              <a:rPr lang="zh-CN" altLang="en-US" sz="1200" b="0" i="0" kern="1200" dirty="0" smtClean="0">
                <a:solidFill>
                  <a:schemeClr val="tx1"/>
                </a:solidFill>
                <a:effectLst/>
                <a:latin typeface="+mn-lt"/>
                <a:ea typeface="+mn-ea"/>
                <a:cs typeface="+mn-cs"/>
              </a:rPr>
              <a:t>类摘要例子，基于一个用自然语言查询表示的一个编程任务，这个摘要应该包含来自于类描述文本里面的相关的句子，还有相关的方法。每个相关的方法也包含一些相关的句子。</a:t>
            </a:r>
            <a:endParaRPr lang="en-US" altLang="zh-CN" sz="1200" b="0" i="0" kern="1200" dirty="0" smtClean="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050" dirty="0"/>
              <a:t>For supporting developers in finding APIs relevant to their programming task,</a:t>
            </a:r>
            <a:r>
              <a:rPr lang="en-US" altLang="zh-CN" sz="1050" baseline="0" dirty="0"/>
              <a:t> </a:t>
            </a:r>
            <a:r>
              <a:rPr lang="en-US" altLang="zh-CN" sz="1050" dirty="0"/>
              <a:t>we want to generate a hybrid summary for classes. </a:t>
            </a:r>
          </a:p>
          <a:p>
            <a:endParaRPr lang="en-US" altLang="zh-CN" sz="1050" dirty="0"/>
          </a:p>
          <a:p>
            <a:r>
              <a:rPr lang="en-US" altLang="zh-CN" sz="1050" dirty="0"/>
              <a:t>This slide shows how the class summary we want to generate looks like. Based</a:t>
            </a:r>
            <a:r>
              <a:rPr lang="en-US" altLang="zh-CN" sz="1050" baseline="0" dirty="0"/>
              <a:t> on a given task, represented by natural language query. t</a:t>
            </a:r>
            <a:r>
              <a:rPr lang="en-US" altLang="zh-CN" sz="1050" dirty="0"/>
              <a:t>his</a:t>
            </a:r>
            <a:r>
              <a:rPr lang="en-US" altLang="zh-CN" sz="1050" baseline="0" dirty="0"/>
              <a:t> summary should contain the most relevant sentences from class description, the most relevant methods  in this class. It will contain the most relevant sentence from each relevant method. </a:t>
            </a:r>
          </a:p>
        </p:txBody>
      </p:sp>
      <p:sp>
        <p:nvSpPr>
          <p:cNvPr id="4" name="灯片编号占位符 3"/>
          <p:cNvSpPr>
            <a:spLocks noGrp="1"/>
          </p:cNvSpPr>
          <p:nvPr>
            <p:ph type="sldNum" sz="quarter" idx="10"/>
          </p:nvPr>
        </p:nvSpPr>
        <p:spPr/>
        <p:txBody>
          <a:bodyPr/>
          <a:lstStyle/>
          <a:p>
            <a:fld id="{695275FD-9F56-410C-B975-A1D291483A57}" type="slidenum">
              <a:rPr lang="zh-CN" altLang="en-US" smtClean="0"/>
              <a:t>6</a:t>
            </a:fld>
            <a:endParaRPr lang="zh-CN" altLang="en-US"/>
          </a:p>
        </p:txBody>
      </p:sp>
    </p:spTree>
    <p:extLst>
      <p:ext uri="{BB962C8B-B14F-4D97-AF65-F5344CB8AC3E}">
        <p14:creationId xmlns:p14="http://schemas.microsoft.com/office/powerpoint/2010/main" val="568400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Moreover,</a:t>
            </a:r>
            <a:r>
              <a:rPr lang="en-US" altLang="zh-CN" baseline="0" dirty="0"/>
              <a:t> the summaries are query-specific. That is even for the same class, the summaries will be different because the task is different. The slide shows two different summaries of the same class for different task. The relevant method in the summaries are total different. This is </a:t>
            </a:r>
            <a:r>
              <a:rPr lang="en-US" altLang="zh-CN" baseline="0" dirty="0" err="1"/>
              <a:t>natual</a:t>
            </a:r>
            <a:r>
              <a:rPr lang="en-US" altLang="zh-CN" baseline="0" dirty="0"/>
              <a:t> because for </a:t>
            </a:r>
            <a:r>
              <a:rPr lang="en-US" altLang="zh-CN" baseline="0" dirty="0" err="1"/>
              <a:t>diiferent</a:t>
            </a:r>
            <a:r>
              <a:rPr lang="en-US" altLang="zh-CN" baseline="0" dirty="0"/>
              <a:t> tasks, the developers may want different information in this class. </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我们的摘要的特点是特定于查询的，也就是，就算是对于同一个类，如果用户的编程任务不一样，我们的摘要也是不一样的。这个展示了对于两个不同的编程任务我们我们生成的摘要，可以看到在摘要中包含的相关的方法是完全不同的，这也很自然，因为对于不同的任务，开发者可能会希望来自于类的不同的信息。</a:t>
            </a:r>
            <a:endParaRPr lang="en-US" altLang="zh-CN" baseline="0"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7</a:t>
            </a:fld>
            <a:endParaRPr lang="zh-CN" altLang="en-US"/>
          </a:p>
        </p:txBody>
      </p:sp>
    </p:spTree>
    <p:extLst>
      <p:ext uri="{BB962C8B-B14F-4D97-AF65-F5344CB8AC3E}">
        <p14:creationId xmlns:p14="http://schemas.microsoft.com/office/powerpoint/2010/main" val="1678643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For generating such query-specific summaries, selecting the sentences and methods relevant to the task is a challenge. </a:t>
            </a:r>
          </a:p>
          <a:p>
            <a:r>
              <a:rPr lang="en-US" altLang="zh-CN" sz="1200" b="0" i="0" u="none" strike="noStrike" kern="1200" baseline="0" dirty="0" smtClean="0">
                <a:solidFill>
                  <a:schemeClr val="tx1"/>
                </a:solidFill>
                <a:latin typeface="+mn-lt"/>
                <a:ea typeface="+mn-ea"/>
                <a:cs typeface="+mn-cs"/>
              </a:rPr>
              <a:t>For example,</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Text similarity between them is low, because they share no common words. It seem that the sentence is not relevant to the query at all. </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However, if you look at the h</a:t>
            </a:r>
            <a:r>
              <a:rPr lang="en-US" altLang="zh-CN" baseline="0" dirty="0" smtClean="0"/>
              <a:t>ighlighted </a:t>
            </a:r>
            <a:r>
              <a:rPr lang="en-US" altLang="zh-CN" sz="1200" b="0" i="0" u="none" strike="noStrike" kern="1200" baseline="0" dirty="0" smtClean="0">
                <a:solidFill>
                  <a:schemeClr val="tx1"/>
                </a:solidFill>
                <a:latin typeface="+mn-lt"/>
                <a:ea typeface="+mn-ea"/>
                <a:cs typeface="+mn-cs"/>
              </a:rPr>
              <a:t>three</a:t>
            </a:r>
            <a:r>
              <a:rPr lang="en-US" altLang="zh-CN" baseline="0" dirty="0" smtClean="0"/>
              <a:t> important concepts in the query, they all have corresponding concepts in the descriptive sentences.</a:t>
            </a:r>
          </a:p>
          <a:p>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Linux is a operation systems.</a:t>
            </a:r>
          </a:p>
          <a:p>
            <a:r>
              <a:rPr lang="en-US" altLang="zh-CN" baseline="0" dirty="0" smtClean="0"/>
              <a:t>JVM is used by Java.</a:t>
            </a:r>
          </a:p>
          <a:p>
            <a:r>
              <a:rPr lang="en-US" altLang="zh-CN" baseline="0" dirty="0" err="1" smtClean="0"/>
              <a:t>Symlink</a:t>
            </a:r>
            <a:r>
              <a:rPr lang="en-US" altLang="zh-CN" baseline="0" dirty="0" smtClean="0"/>
              <a:t> is an alias of symbolic link.</a:t>
            </a:r>
          </a:p>
          <a:p>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smtClean="0">
                <a:solidFill>
                  <a:schemeClr val="tx1"/>
                </a:solidFill>
                <a:latin typeface="+mn-lt"/>
                <a:ea typeface="+mn-ea"/>
                <a:cs typeface="+mn-cs"/>
              </a:rPr>
              <a:t>In fact, this sentence is highly relevant to this task at concept level. Without the background knowledge such as Linux is a operation system,  it is difficult to know the relevance. This is the knowledge gap. </a:t>
            </a:r>
            <a:r>
              <a:rPr lang="en-US" altLang="zh-CN" baseline="0" dirty="0" smtClean="0"/>
              <a:t>We need a way to bridge the Knowledge gap between query and the API reference documentation for generating the query-specific summaries.</a:t>
            </a:r>
          </a:p>
          <a:p>
            <a:endParaRPr lang="en-US" altLang="zh-CN" baseline="0" dirty="0" smtClean="0"/>
          </a:p>
          <a:p>
            <a:r>
              <a:rPr lang="zh-CN" altLang="en-US" baseline="0" dirty="0" smtClean="0"/>
              <a:t>为了解决这个问题，我们选择构建一个</a:t>
            </a:r>
            <a:r>
              <a:rPr lang="en-US" altLang="zh-CN" baseline="0" dirty="0" smtClean="0"/>
              <a:t>API</a:t>
            </a:r>
            <a:r>
              <a:rPr lang="zh-CN" altLang="en-US" baseline="0" dirty="0" smtClean="0"/>
              <a:t>知识图谱，然后在有了这个背景知识的支持下来做这种生成特定于查询的</a:t>
            </a:r>
            <a:r>
              <a:rPr lang="en-US" altLang="zh-CN" baseline="0" dirty="0" smtClean="0"/>
              <a:t>API</a:t>
            </a:r>
            <a:r>
              <a:rPr lang="zh-CN" altLang="en-US" baseline="0" dirty="0" smtClean="0"/>
              <a:t>摘要。</a:t>
            </a:r>
            <a:endParaRPr lang="en-US" altLang="zh-CN" baseline="0" smtClean="0"/>
          </a:p>
          <a:p>
            <a:endParaRPr lang="en-US" altLang="zh-CN" baseline="0" dirty="0" smtClean="0"/>
          </a:p>
          <a:p>
            <a:endParaRPr lang="en-US" altLang="zh-CN" baseline="0" dirty="0" smtClean="0"/>
          </a:p>
          <a:p>
            <a:r>
              <a:rPr lang="en-US" altLang="zh-CN" baseline="0" dirty="0" smtClean="0"/>
              <a:t>There is a Knowledge gap between the user query and the API reference documentation.</a:t>
            </a:r>
          </a:p>
          <a:p>
            <a:r>
              <a:rPr lang="en-US" altLang="zh-CN" baseline="0" dirty="0" smtClean="0"/>
              <a:t>For generating such query-specific summaries selecting the sentences and methods relevant to the task is the challenge. </a:t>
            </a: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Because sometimes information relevant to programming task can not be found by simple information retrieval approach. There are some knowledge gap between the API reference documentation and the task. </a:t>
            </a:r>
          </a:p>
          <a:p>
            <a:endParaRPr lang="en-US" altLang="zh-CN"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For example, the method walk is relevant to the task because it return a stream object. This knowledge is from the code structure. And this is a sentence form method and it is relevant to the task.  Text similarity between them is low. But they mentioned a lot of concepts that have interrelationships, such as files related to the file system, file trees, root directories and so </a:t>
            </a:r>
            <a:r>
              <a:rPr lang="en-US" altLang="zh-CN" sz="1200" b="0" i="0" u="none" strike="noStrike" kern="1200" baseline="0" dirty="0" smtClean="0">
                <a:solidFill>
                  <a:schemeClr val="tx1"/>
                </a:solidFill>
                <a:latin typeface="+mn-lt"/>
                <a:ea typeface="+mn-ea"/>
                <a:cs typeface="+mn-cs"/>
              </a:rPr>
              <a:t>on</a:t>
            </a:r>
            <a:endParaRPr lang="en-US" altLang="zh-CN" sz="1200" b="0" i="0" u="none" strike="noStrike" kern="1200" baseline="0" dirty="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695275FD-9F56-410C-B975-A1D291483A57}" type="slidenum">
              <a:rPr lang="zh-CN" altLang="en-US" smtClean="0"/>
              <a:t>8</a:t>
            </a:fld>
            <a:endParaRPr lang="zh-CN" altLang="en-US"/>
          </a:p>
        </p:txBody>
      </p:sp>
    </p:spTree>
    <p:extLst>
      <p:ext uri="{BB962C8B-B14F-4D97-AF65-F5344CB8AC3E}">
        <p14:creationId xmlns:p14="http://schemas.microsoft.com/office/powerpoint/2010/main" val="11810504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500" dirty="0"/>
              <a:t>Our</a:t>
            </a:r>
            <a:r>
              <a:rPr lang="en-US" altLang="zh-CN" sz="500" baseline="0" dirty="0"/>
              <a:t> approach could be divided into two phases, the first phase is the API KG Construction and it is offline. And the second phase the summary generation based on the API KG, which is an online </a:t>
            </a:r>
            <a:r>
              <a:rPr lang="en-US" altLang="zh-CN" sz="500" baseline="0" dirty="0" err="1"/>
              <a:t>sevice</a:t>
            </a:r>
            <a:r>
              <a:rPr lang="en-US" altLang="zh-CN" sz="500" baseline="0" dirty="0"/>
              <a:t>.</a:t>
            </a:r>
            <a:endParaRPr lang="en-US" altLang="zh-CN" sz="500" dirty="0"/>
          </a:p>
        </p:txBody>
      </p:sp>
      <p:sp>
        <p:nvSpPr>
          <p:cNvPr id="4" name="灯片编号占位符 3"/>
          <p:cNvSpPr>
            <a:spLocks noGrp="1"/>
          </p:cNvSpPr>
          <p:nvPr>
            <p:ph type="sldNum" sz="quarter" idx="10"/>
          </p:nvPr>
        </p:nvSpPr>
        <p:spPr/>
        <p:txBody>
          <a:bodyPr/>
          <a:lstStyle/>
          <a:p>
            <a:fld id="{695275FD-9F56-410C-B975-A1D291483A57}" type="slidenum">
              <a:rPr lang="zh-CN" altLang="en-US" smtClean="0"/>
              <a:t>9</a:t>
            </a:fld>
            <a:endParaRPr lang="zh-CN" altLang="en-US"/>
          </a:p>
        </p:txBody>
      </p:sp>
    </p:spTree>
    <p:extLst>
      <p:ext uri="{BB962C8B-B14F-4D97-AF65-F5344CB8AC3E}">
        <p14:creationId xmlns:p14="http://schemas.microsoft.com/office/powerpoint/2010/main" val="207053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922299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3254960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pSp>
        <p:nvGrpSpPr>
          <p:cNvPr id="42" name="组合 41"/>
          <p:cNvGrpSpPr/>
          <p:nvPr userDrawn="1"/>
        </p:nvGrpSpPr>
        <p:grpSpPr>
          <a:xfrm>
            <a:off x="0" y="12193"/>
            <a:ext cx="12192000" cy="727442"/>
            <a:chOff x="130627" y="104502"/>
            <a:chExt cx="11930743" cy="775062"/>
          </a:xfrm>
        </p:grpSpPr>
        <p:grpSp>
          <p:nvGrpSpPr>
            <p:cNvPr id="43" name="组合 42"/>
            <p:cNvGrpSpPr/>
            <p:nvPr/>
          </p:nvGrpSpPr>
          <p:grpSpPr>
            <a:xfrm>
              <a:off x="130627" y="104502"/>
              <a:ext cx="11930743" cy="775062"/>
              <a:chOff x="130627" y="104502"/>
              <a:chExt cx="11930746" cy="775062"/>
            </a:xfrm>
          </p:grpSpPr>
          <p:sp>
            <p:nvSpPr>
              <p:cNvPr id="45" name="同侧圆角矩形 44"/>
              <p:cNvSpPr/>
              <p:nvPr/>
            </p:nvSpPr>
            <p:spPr>
              <a:xfrm>
                <a:off x="130627" y="104502"/>
                <a:ext cx="11930745" cy="113211"/>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6" name="组合 45"/>
              <p:cNvGrpSpPr/>
              <p:nvPr/>
            </p:nvGrpSpPr>
            <p:grpSpPr>
              <a:xfrm>
                <a:off x="130627" y="243838"/>
                <a:ext cx="11930746" cy="635726"/>
                <a:chOff x="130627" y="269965"/>
                <a:chExt cx="11930746" cy="635726"/>
              </a:xfrm>
            </p:grpSpPr>
            <p:sp>
              <p:nvSpPr>
                <p:cNvPr id="47" name="矩形 46"/>
                <p:cNvSpPr/>
                <p:nvPr/>
              </p:nvSpPr>
              <p:spPr>
                <a:xfrm>
                  <a:off x="130627" y="269965"/>
                  <a:ext cx="11930745" cy="635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8" name="组合 47"/>
                <p:cNvGrpSpPr/>
                <p:nvPr/>
              </p:nvGrpSpPr>
              <p:grpSpPr>
                <a:xfrm>
                  <a:off x="130630" y="287383"/>
                  <a:ext cx="11930743" cy="618307"/>
                  <a:chOff x="130630" y="287383"/>
                  <a:chExt cx="11930743" cy="748936"/>
                </a:xfrm>
              </p:grpSpPr>
              <p:sp>
                <p:nvSpPr>
                  <p:cNvPr id="49" name="矩形 48"/>
                  <p:cNvSpPr/>
                  <p:nvPr userDrawn="1"/>
                </p:nvSpPr>
                <p:spPr>
                  <a:xfrm>
                    <a:off x="130630" y="287383"/>
                    <a:ext cx="11930743" cy="6008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b="1" dirty="0"/>
                  </a:p>
                </p:txBody>
              </p:sp>
              <p:sp>
                <p:nvSpPr>
                  <p:cNvPr id="50" name="直角三角形 49"/>
                  <p:cNvSpPr/>
                  <p:nvPr/>
                </p:nvSpPr>
                <p:spPr>
                  <a:xfrm flipH="1" flipV="1">
                    <a:off x="8865324" y="888274"/>
                    <a:ext cx="1140823" cy="14804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1" name="矩形 50"/>
                  <p:cNvSpPr/>
                  <p:nvPr/>
                </p:nvSpPr>
                <p:spPr>
                  <a:xfrm>
                    <a:off x="10006148" y="888275"/>
                    <a:ext cx="2055224" cy="148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grpSp>
        </p:grpSp>
        <p:pic>
          <p:nvPicPr>
            <p:cNvPr id="44" name="图片 4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268479" y="217713"/>
              <a:ext cx="579130" cy="630553"/>
            </a:xfrm>
            <a:prstGeom prst="rect">
              <a:avLst/>
            </a:prstGeom>
          </p:spPr>
        </p:pic>
      </p:grpSp>
      <p:grpSp>
        <p:nvGrpSpPr>
          <p:cNvPr id="52" name="组合 51"/>
          <p:cNvGrpSpPr/>
          <p:nvPr userDrawn="1"/>
        </p:nvGrpSpPr>
        <p:grpSpPr>
          <a:xfrm>
            <a:off x="11" y="6096007"/>
            <a:ext cx="12191999" cy="749807"/>
            <a:chOff x="130627" y="6183089"/>
            <a:chExt cx="11930745" cy="557347"/>
          </a:xfrm>
        </p:grpSpPr>
        <p:sp>
          <p:nvSpPr>
            <p:cNvPr id="53" name="矩形 52"/>
            <p:cNvSpPr/>
            <p:nvPr/>
          </p:nvSpPr>
          <p:spPr>
            <a:xfrm>
              <a:off x="130627" y="6601099"/>
              <a:ext cx="11930745" cy="1393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sp>
          <p:nvSpPr>
            <p:cNvPr id="54" name="矩形 53"/>
            <p:cNvSpPr/>
            <p:nvPr/>
          </p:nvSpPr>
          <p:spPr>
            <a:xfrm flipV="1">
              <a:off x="130627" y="6522421"/>
              <a:ext cx="1193074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5" name="同侧圆角矩形 54"/>
            <p:cNvSpPr/>
            <p:nvPr/>
          </p:nvSpPr>
          <p:spPr>
            <a:xfrm>
              <a:off x="130627" y="6183089"/>
              <a:ext cx="1567544" cy="338879"/>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直角三角形 55"/>
            <p:cNvSpPr/>
            <p:nvPr/>
          </p:nvSpPr>
          <p:spPr>
            <a:xfrm>
              <a:off x="1435055" y="6183089"/>
              <a:ext cx="1702120" cy="33933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2" name="矩形 1">
            <a:extLst>
              <a:ext uri="{FF2B5EF4-FFF2-40B4-BE49-F238E27FC236}">
                <a16:creationId xmlns:a16="http://schemas.microsoft.com/office/drawing/2014/main" id="{BB9627DB-5907-A942-B8D1-C3B14D8312C5}"/>
              </a:ext>
            </a:extLst>
          </p:cNvPr>
          <p:cNvSpPr/>
          <p:nvPr userDrawn="1"/>
        </p:nvSpPr>
        <p:spPr>
          <a:xfrm>
            <a:off x="252369" y="6196835"/>
            <a:ext cx="1514197" cy="369332"/>
          </a:xfrm>
          <a:prstGeom prst="rect">
            <a:avLst/>
          </a:prstGeom>
        </p:spPr>
        <p:txBody>
          <a:bodyPr wrap="none">
            <a:spAutoFit/>
          </a:bodyPr>
          <a:lstStyle/>
          <a:p>
            <a:pPr algn="ctr"/>
            <a:r>
              <a:rPr lang="en-US" altLang="zh-CN"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9" name="图片 18">
            <a:extLst>
              <a:ext uri="{FF2B5EF4-FFF2-40B4-BE49-F238E27FC236}">
                <a16:creationId xmlns:a16="http://schemas.microsoft.com/office/drawing/2014/main" id="{C29E1EF2-6C53-1D4C-ACDE-372EE51DBC57}"/>
              </a:ext>
            </a:extLst>
          </p:cNvPr>
          <p:cNvPicPr>
            <a:picLocks/>
          </p:cNvPicPr>
          <p:nvPr userDrawn="1"/>
        </p:nvPicPr>
        <p:blipFill>
          <a:blip r:embed="rId3"/>
          <a:stretch>
            <a:fillRect/>
          </a:stretch>
        </p:blipFill>
        <p:spPr>
          <a:xfrm>
            <a:off x="11159138" y="5516374"/>
            <a:ext cx="1037029" cy="1043559"/>
          </a:xfrm>
          <a:prstGeom prst="rect">
            <a:avLst/>
          </a:prstGeom>
        </p:spPr>
      </p:pic>
      <p:sp>
        <p:nvSpPr>
          <p:cNvPr id="20" name="Slide Number Placeholder 5">
            <a:extLst>
              <a:ext uri="{FF2B5EF4-FFF2-40B4-BE49-F238E27FC236}">
                <a16:creationId xmlns:a16="http://schemas.microsoft.com/office/drawing/2014/main" id="{4F28044F-0B6E-2748-B3DB-53F143956CC5}"/>
              </a:ext>
            </a:extLst>
          </p:cNvPr>
          <p:cNvSpPr>
            <a:spLocks noGrp="1"/>
          </p:cNvSpPr>
          <p:nvPr>
            <p:ph type="sldNum" sz="quarter" idx="12"/>
          </p:nvPr>
        </p:nvSpPr>
        <p:spPr>
          <a:xfrm>
            <a:off x="5119252" y="6248893"/>
            <a:ext cx="2743200" cy="365125"/>
          </a:xfrm>
        </p:spPr>
        <p:txBody>
          <a:bodyPr/>
          <a:lstStyle>
            <a:lvl1pPr algn="ctr">
              <a:defRPr/>
            </a:lvl1pPr>
          </a:lstStyle>
          <a:p>
            <a:fld id="{DCFF980A-5C8F-4ABF-AC2B-C5DEF44ED2C3}" type="slidenum">
              <a:rPr lang="zh-CN" altLang="en-US" smtClean="0"/>
              <a:pPr/>
              <a:t>‹#›</a:t>
            </a:fld>
            <a:endParaRPr lang="zh-CN" altLang="en-US" dirty="0"/>
          </a:p>
        </p:txBody>
      </p:sp>
    </p:spTree>
    <p:extLst>
      <p:ext uri="{BB962C8B-B14F-4D97-AF65-F5344CB8AC3E}">
        <p14:creationId xmlns:p14="http://schemas.microsoft.com/office/powerpoint/2010/main" val="27010553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准会议模板">
    <p:spTree>
      <p:nvGrpSpPr>
        <p:cNvPr id="1" name=""/>
        <p:cNvGrpSpPr/>
        <p:nvPr/>
      </p:nvGrpSpPr>
      <p:grpSpPr>
        <a:xfrm>
          <a:off x="0" y="0"/>
          <a:ext cx="0" cy="0"/>
          <a:chOff x="0" y="0"/>
          <a:chExt cx="0" cy="0"/>
        </a:xfrm>
      </p:grpSpPr>
      <p:grpSp>
        <p:nvGrpSpPr>
          <p:cNvPr id="42" name="组合 41"/>
          <p:cNvGrpSpPr/>
          <p:nvPr userDrawn="1"/>
        </p:nvGrpSpPr>
        <p:grpSpPr>
          <a:xfrm>
            <a:off x="0" y="12193"/>
            <a:ext cx="12192000" cy="1079999"/>
            <a:chOff x="130627" y="104502"/>
            <a:chExt cx="11930746" cy="775062"/>
          </a:xfrm>
        </p:grpSpPr>
        <p:grpSp>
          <p:nvGrpSpPr>
            <p:cNvPr id="43" name="组合 42"/>
            <p:cNvGrpSpPr/>
            <p:nvPr/>
          </p:nvGrpSpPr>
          <p:grpSpPr>
            <a:xfrm>
              <a:off x="130627" y="104502"/>
              <a:ext cx="11930746" cy="775062"/>
              <a:chOff x="130627" y="104502"/>
              <a:chExt cx="11930746" cy="775062"/>
            </a:xfrm>
          </p:grpSpPr>
          <p:sp>
            <p:nvSpPr>
              <p:cNvPr id="45" name="同侧圆角矩形 44"/>
              <p:cNvSpPr/>
              <p:nvPr/>
            </p:nvSpPr>
            <p:spPr>
              <a:xfrm>
                <a:off x="130627" y="104502"/>
                <a:ext cx="11930745" cy="113211"/>
              </a:xfrm>
              <a:prstGeom prst="round2SameRect">
                <a:avLst>
                  <a:gd name="adj1" fmla="val 50000"/>
                  <a:gd name="adj2" fmla="val 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6" name="组合 45"/>
              <p:cNvGrpSpPr/>
              <p:nvPr/>
            </p:nvGrpSpPr>
            <p:grpSpPr>
              <a:xfrm>
                <a:off x="130627" y="243838"/>
                <a:ext cx="11930746" cy="635726"/>
                <a:chOff x="130627" y="269965"/>
                <a:chExt cx="11930746" cy="635726"/>
              </a:xfrm>
            </p:grpSpPr>
            <p:sp>
              <p:nvSpPr>
                <p:cNvPr id="47" name="矩形 46"/>
                <p:cNvSpPr/>
                <p:nvPr/>
              </p:nvSpPr>
              <p:spPr>
                <a:xfrm>
                  <a:off x="130627" y="269965"/>
                  <a:ext cx="11930745" cy="63572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grpSp>
              <p:nvGrpSpPr>
                <p:cNvPr id="48" name="组合 47"/>
                <p:cNvGrpSpPr/>
                <p:nvPr/>
              </p:nvGrpSpPr>
              <p:grpSpPr>
                <a:xfrm>
                  <a:off x="130630" y="287383"/>
                  <a:ext cx="11930743" cy="618307"/>
                  <a:chOff x="130630" y="287383"/>
                  <a:chExt cx="11930743" cy="748936"/>
                </a:xfrm>
              </p:grpSpPr>
              <p:sp>
                <p:nvSpPr>
                  <p:cNvPr id="49" name="矩形 48"/>
                  <p:cNvSpPr/>
                  <p:nvPr userDrawn="1"/>
                </p:nvSpPr>
                <p:spPr>
                  <a:xfrm>
                    <a:off x="130630" y="287383"/>
                    <a:ext cx="11930743" cy="6008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100" b="1" dirty="0"/>
                  </a:p>
                </p:txBody>
              </p:sp>
              <p:sp>
                <p:nvSpPr>
                  <p:cNvPr id="50" name="直角三角形 49"/>
                  <p:cNvSpPr/>
                  <p:nvPr/>
                </p:nvSpPr>
                <p:spPr>
                  <a:xfrm flipH="1" flipV="1">
                    <a:off x="8865324" y="888274"/>
                    <a:ext cx="1140823" cy="148045"/>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1" name="矩形 50"/>
                  <p:cNvSpPr/>
                  <p:nvPr/>
                </p:nvSpPr>
                <p:spPr>
                  <a:xfrm>
                    <a:off x="10006148" y="888275"/>
                    <a:ext cx="2055224" cy="1480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grpSp>
        </p:grpSp>
        <p:pic>
          <p:nvPicPr>
            <p:cNvPr id="44" name="图片 43"/>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227944" y="265969"/>
              <a:ext cx="810257" cy="594215"/>
            </a:xfrm>
            <a:prstGeom prst="rect">
              <a:avLst/>
            </a:prstGeom>
          </p:spPr>
        </p:pic>
      </p:grpSp>
      <p:grpSp>
        <p:nvGrpSpPr>
          <p:cNvPr id="52" name="组合 51"/>
          <p:cNvGrpSpPr/>
          <p:nvPr userDrawn="1"/>
        </p:nvGrpSpPr>
        <p:grpSpPr>
          <a:xfrm>
            <a:off x="11" y="6096007"/>
            <a:ext cx="12191999" cy="749807"/>
            <a:chOff x="130627" y="6183089"/>
            <a:chExt cx="11930745" cy="557347"/>
          </a:xfrm>
        </p:grpSpPr>
        <p:sp>
          <p:nvSpPr>
            <p:cNvPr id="53" name="矩形 52"/>
            <p:cNvSpPr/>
            <p:nvPr/>
          </p:nvSpPr>
          <p:spPr>
            <a:xfrm>
              <a:off x="130627" y="6601099"/>
              <a:ext cx="11930745" cy="13933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351"/>
            </a:p>
          </p:txBody>
        </p:sp>
        <p:sp>
          <p:nvSpPr>
            <p:cNvPr id="54" name="矩形 53"/>
            <p:cNvSpPr/>
            <p:nvPr/>
          </p:nvSpPr>
          <p:spPr>
            <a:xfrm flipV="1">
              <a:off x="130627" y="6522421"/>
              <a:ext cx="11930745"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sp>
          <p:nvSpPr>
            <p:cNvPr id="55" name="同侧圆角矩形 54"/>
            <p:cNvSpPr/>
            <p:nvPr/>
          </p:nvSpPr>
          <p:spPr>
            <a:xfrm>
              <a:off x="130627" y="6183089"/>
              <a:ext cx="1567544" cy="338879"/>
            </a:xfrm>
            <a:prstGeom prst="round2SameRect">
              <a:avLst>
                <a:gd name="adj1" fmla="val 50000"/>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6" name="直角三角形 55"/>
            <p:cNvSpPr/>
            <p:nvPr/>
          </p:nvSpPr>
          <p:spPr>
            <a:xfrm>
              <a:off x="1435055" y="6183089"/>
              <a:ext cx="1702120" cy="33933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1"/>
            </a:p>
          </p:txBody>
        </p:sp>
      </p:grpSp>
      <p:sp>
        <p:nvSpPr>
          <p:cNvPr id="2" name="矩形 1">
            <a:extLst>
              <a:ext uri="{FF2B5EF4-FFF2-40B4-BE49-F238E27FC236}">
                <a16:creationId xmlns:a16="http://schemas.microsoft.com/office/drawing/2014/main" id="{BB9627DB-5907-A942-B8D1-C3B14D8312C5}"/>
              </a:ext>
            </a:extLst>
          </p:cNvPr>
          <p:cNvSpPr/>
          <p:nvPr userDrawn="1"/>
        </p:nvSpPr>
        <p:spPr>
          <a:xfrm>
            <a:off x="127186" y="6204745"/>
            <a:ext cx="1514197" cy="369332"/>
          </a:xfrm>
          <a:prstGeom prst="rect">
            <a:avLst/>
          </a:prstGeom>
        </p:spPr>
        <p:txBody>
          <a:bodyPr wrap="none">
            <a:spAutoFit/>
          </a:bodyPr>
          <a:lstStyle/>
          <a:p>
            <a:pPr algn="ctr"/>
            <a:r>
              <a:rPr lang="en-US" altLang="zh-CN"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sz="18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9" name="图片 18">
            <a:extLst>
              <a:ext uri="{FF2B5EF4-FFF2-40B4-BE49-F238E27FC236}">
                <a16:creationId xmlns:a16="http://schemas.microsoft.com/office/drawing/2014/main" id="{C29E1EF2-6C53-1D4C-ACDE-372EE51DBC57}"/>
              </a:ext>
            </a:extLst>
          </p:cNvPr>
          <p:cNvPicPr>
            <a:picLocks noChangeAspect="1"/>
          </p:cNvPicPr>
          <p:nvPr userDrawn="1"/>
        </p:nvPicPr>
        <p:blipFill>
          <a:blip r:embed="rId3"/>
          <a:stretch>
            <a:fillRect/>
          </a:stretch>
        </p:blipFill>
        <p:spPr>
          <a:xfrm>
            <a:off x="11340321" y="5841361"/>
            <a:ext cx="774000" cy="666813"/>
          </a:xfrm>
          <a:prstGeom prst="rect">
            <a:avLst/>
          </a:prstGeom>
        </p:spPr>
      </p:pic>
    </p:spTree>
    <p:extLst>
      <p:ext uri="{BB962C8B-B14F-4D97-AF65-F5344CB8AC3E}">
        <p14:creationId xmlns:p14="http://schemas.microsoft.com/office/powerpoint/2010/main" val="22458785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zh-CN" altLang="en-US"/>
          </a:p>
        </p:txBody>
      </p:sp>
      <p:grpSp>
        <p:nvGrpSpPr>
          <p:cNvPr id="25" name="组合 24">
            <a:extLst>
              <a:ext uri="{FF2B5EF4-FFF2-40B4-BE49-F238E27FC236}">
                <a16:creationId xmlns:a16="http://schemas.microsoft.com/office/drawing/2014/main" id="{F438219C-8815-4B83-856A-8C3EDA011E59}"/>
              </a:ext>
            </a:extLst>
          </p:cNvPr>
          <p:cNvGrpSpPr/>
          <p:nvPr userDrawn="1"/>
        </p:nvGrpSpPr>
        <p:grpSpPr>
          <a:xfrm>
            <a:off x="0" y="12193"/>
            <a:ext cx="12192000" cy="727441"/>
            <a:chOff x="130627" y="104502"/>
            <a:chExt cx="11930746" cy="775063"/>
          </a:xfrm>
        </p:grpSpPr>
        <p:grpSp>
          <p:nvGrpSpPr>
            <p:cNvPr id="26" name="组合 25">
              <a:extLst>
                <a:ext uri="{FF2B5EF4-FFF2-40B4-BE49-F238E27FC236}">
                  <a16:creationId xmlns:a16="http://schemas.microsoft.com/office/drawing/2014/main" id="{D54F35E9-09AF-4637-80D0-D86929FF7842}"/>
                </a:ext>
              </a:extLst>
            </p:cNvPr>
            <p:cNvGrpSpPr/>
            <p:nvPr/>
          </p:nvGrpSpPr>
          <p:grpSpPr>
            <a:xfrm>
              <a:off x="130627" y="104502"/>
              <a:ext cx="11930746" cy="775062"/>
              <a:chOff x="130627" y="104502"/>
              <a:chExt cx="11930746" cy="775062"/>
            </a:xfrm>
          </p:grpSpPr>
          <p:sp>
            <p:nvSpPr>
              <p:cNvPr id="28" name="同侧圆角矩形 44">
                <a:extLst>
                  <a:ext uri="{FF2B5EF4-FFF2-40B4-BE49-F238E27FC236}">
                    <a16:creationId xmlns:a16="http://schemas.microsoft.com/office/drawing/2014/main" id="{B714D73F-0857-4CB7-A4CA-2E3F500295A3}"/>
                  </a:ext>
                </a:extLst>
              </p:cNvPr>
              <p:cNvSpPr/>
              <p:nvPr/>
            </p:nvSpPr>
            <p:spPr>
              <a:xfrm>
                <a:off x="130627" y="104502"/>
                <a:ext cx="11930745" cy="113211"/>
              </a:xfrm>
              <a:prstGeom prst="round2SameRect">
                <a:avLst>
                  <a:gd name="adj1" fmla="val 50000"/>
                  <a:gd name="adj2" fmla="val 0"/>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29" name="组合 28">
                <a:extLst>
                  <a:ext uri="{FF2B5EF4-FFF2-40B4-BE49-F238E27FC236}">
                    <a16:creationId xmlns:a16="http://schemas.microsoft.com/office/drawing/2014/main" id="{75F0D237-EE71-464E-A51B-FE2E0480EC1F}"/>
                  </a:ext>
                </a:extLst>
              </p:cNvPr>
              <p:cNvGrpSpPr/>
              <p:nvPr/>
            </p:nvGrpSpPr>
            <p:grpSpPr>
              <a:xfrm>
                <a:off x="130627" y="243838"/>
                <a:ext cx="11930746" cy="635726"/>
                <a:chOff x="130627" y="269965"/>
                <a:chExt cx="11930746" cy="635726"/>
              </a:xfrm>
            </p:grpSpPr>
            <p:sp>
              <p:nvSpPr>
                <p:cNvPr id="30" name="矩形 29">
                  <a:extLst>
                    <a:ext uri="{FF2B5EF4-FFF2-40B4-BE49-F238E27FC236}">
                      <a16:creationId xmlns:a16="http://schemas.microsoft.com/office/drawing/2014/main" id="{0834FCF6-59C9-4DB7-9B83-4293BB1DF665}"/>
                    </a:ext>
                  </a:extLst>
                </p:cNvPr>
                <p:cNvSpPr/>
                <p:nvPr/>
              </p:nvSpPr>
              <p:spPr>
                <a:xfrm>
                  <a:off x="130627" y="269965"/>
                  <a:ext cx="11930745" cy="635726"/>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nvGrpSpPr>
                <p:cNvPr id="31" name="组合 30">
                  <a:extLst>
                    <a:ext uri="{FF2B5EF4-FFF2-40B4-BE49-F238E27FC236}">
                      <a16:creationId xmlns:a16="http://schemas.microsoft.com/office/drawing/2014/main" id="{765FD9E5-7B18-4E1C-9975-FE7FE072C3F6}"/>
                    </a:ext>
                  </a:extLst>
                </p:cNvPr>
                <p:cNvGrpSpPr/>
                <p:nvPr/>
              </p:nvGrpSpPr>
              <p:grpSpPr>
                <a:xfrm>
                  <a:off x="130630" y="287383"/>
                  <a:ext cx="11930743" cy="618307"/>
                  <a:chOff x="130630" y="287383"/>
                  <a:chExt cx="11930743" cy="748936"/>
                </a:xfrm>
              </p:grpSpPr>
              <p:sp>
                <p:nvSpPr>
                  <p:cNvPr id="32" name="矩形 31">
                    <a:extLst>
                      <a:ext uri="{FF2B5EF4-FFF2-40B4-BE49-F238E27FC236}">
                        <a16:creationId xmlns:a16="http://schemas.microsoft.com/office/drawing/2014/main" id="{E9C0F5E5-A5CB-4EEC-98B1-DBC5F35CB69F}"/>
                      </a:ext>
                    </a:extLst>
                  </p:cNvPr>
                  <p:cNvSpPr/>
                  <p:nvPr userDrawn="1"/>
                </p:nvSpPr>
                <p:spPr>
                  <a:xfrm>
                    <a:off x="130630" y="287383"/>
                    <a:ext cx="11930743" cy="600891"/>
                  </a:xfrm>
                  <a:prstGeom prst="rect">
                    <a:avLst/>
                  </a:prstGeom>
                  <a:solidFill>
                    <a:srgbClr val="5B9BD5"/>
                  </a:solidFill>
                  <a:ln w="12700" cap="flat" cmpd="sng" algn="ctr">
                    <a:no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2100" b="1" i="0" u="none" strike="noStrike" kern="0" cap="none" spc="0" normalizeH="0" baseline="0" noProof="0" dirty="0">
                      <a:ln>
                        <a:noFill/>
                      </a:ln>
                      <a:solidFill>
                        <a:prstClr val="white"/>
                      </a:solidFill>
                      <a:effectLst/>
                      <a:uLnTx/>
                      <a:uFillTx/>
                      <a:latin typeface="Calibri" panose="020F0502020204030204"/>
                      <a:ea typeface="等线" panose="02010600030101010101" pitchFamily="2" charset="-122"/>
                      <a:cs typeface="+mn-cs"/>
                    </a:endParaRPr>
                  </a:p>
                </p:txBody>
              </p:sp>
              <p:sp>
                <p:nvSpPr>
                  <p:cNvPr id="33" name="直角三角形 32">
                    <a:extLst>
                      <a:ext uri="{FF2B5EF4-FFF2-40B4-BE49-F238E27FC236}">
                        <a16:creationId xmlns:a16="http://schemas.microsoft.com/office/drawing/2014/main" id="{82AA6DBA-00F0-4F06-973C-C4C405D16489}"/>
                      </a:ext>
                    </a:extLst>
                  </p:cNvPr>
                  <p:cNvSpPr/>
                  <p:nvPr/>
                </p:nvSpPr>
                <p:spPr>
                  <a:xfrm flipH="1" flipV="1">
                    <a:off x="8865324" y="888274"/>
                    <a:ext cx="1140823" cy="148045"/>
                  </a:xfrm>
                  <a:prstGeom prst="rtTriangl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4" name="矩形 33">
                    <a:extLst>
                      <a:ext uri="{FF2B5EF4-FFF2-40B4-BE49-F238E27FC236}">
                        <a16:creationId xmlns:a16="http://schemas.microsoft.com/office/drawing/2014/main" id="{84593F4C-717F-4F9A-BBB7-1358F37EF82E}"/>
                      </a:ext>
                    </a:extLst>
                  </p:cNvPr>
                  <p:cNvSpPr/>
                  <p:nvPr/>
                </p:nvSpPr>
                <p:spPr>
                  <a:xfrm>
                    <a:off x="10006148" y="888275"/>
                    <a:ext cx="2055224" cy="148044"/>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grpSp>
        </p:grpSp>
        <p:pic>
          <p:nvPicPr>
            <p:cNvPr id="27" name="图片 26">
              <a:extLst>
                <a:ext uri="{FF2B5EF4-FFF2-40B4-BE49-F238E27FC236}">
                  <a16:creationId xmlns:a16="http://schemas.microsoft.com/office/drawing/2014/main" id="{00468E98-F109-438C-A95F-9369B3D2AF1B}"/>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11421701" y="265857"/>
              <a:ext cx="563657" cy="613708"/>
            </a:xfrm>
            <a:prstGeom prst="rect">
              <a:avLst/>
            </a:prstGeom>
          </p:spPr>
        </p:pic>
      </p:grpSp>
      <p:grpSp>
        <p:nvGrpSpPr>
          <p:cNvPr id="35" name="组合 34">
            <a:extLst>
              <a:ext uri="{FF2B5EF4-FFF2-40B4-BE49-F238E27FC236}">
                <a16:creationId xmlns:a16="http://schemas.microsoft.com/office/drawing/2014/main" id="{DB6B7AA1-8161-4EB5-A3C1-B046478C47C8}"/>
              </a:ext>
            </a:extLst>
          </p:cNvPr>
          <p:cNvGrpSpPr/>
          <p:nvPr userDrawn="1"/>
        </p:nvGrpSpPr>
        <p:grpSpPr>
          <a:xfrm>
            <a:off x="11" y="6096007"/>
            <a:ext cx="12191999" cy="749807"/>
            <a:chOff x="130627" y="6183089"/>
            <a:chExt cx="11930745" cy="557347"/>
          </a:xfrm>
        </p:grpSpPr>
        <p:sp>
          <p:nvSpPr>
            <p:cNvPr id="36" name="矩形 35">
              <a:extLst>
                <a:ext uri="{FF2B5EF4-FFF2-40B4-BE49-F238E27FC236}">
                  <a16:creationId xmlns:a16="http://schemas.microsoft.com/office/drawing/2014/main" id="{B7438D27-DBC3-4022-AE23-D4FC5DAEB96D}"/>
                </a:ext>
              </a:extLst>
            </p:cNvPr>
            <p:cNvSpPr/>
            <p:nvPr/>
          </p:nvSpPr>
          <p:spPr>
            <a:xfrm>
              <a:off x="130627" y="6601099"/>
              <a:ext cx="11930745" cy="139337"/>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37" name="矩形 36">
              <a:extLst>
                <a:ext uri="{FF2B5EF4-FFF2-40B4-BE49-F238E27FC236}">
                  <a16:creationId xmlns:a16="http://schemas.microsoft.com/office/drawing/2014/main" id="{76BB78A7-FE8F-4E67-9BDC-DFB2858928F7}"/>
                </a:ext>
              </a:extLst>
            </p:cNvPr>
            <p:cNvSpPr/>
            <p:nvPr/>
          </p:nvSpPr>
          <p:spPr>
            <a:xfrm flipV="1">
              <a:off x="130627" y="6522421"/>
              <a:ext cx="11930745" cy="45719"/>
            </a:xfrm>
            <a:prstGeom prst="rect">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38" name="同侧圆角矩形 54">
              <a:extLst>
                <a:ext uri="{FF2B5EF4-FFF2-40B4-BE49-F238E27FC236}">
                  <a16:creationId xmlns:a16="http://schemas.microsoft.com/office/drawing/2014/main" id="{0E8D0928-A878-40CA-9287-9AEEFC11A103}"/>
                </a:ext>
              </a:extLst>
            </p:cNvPr>
            <p:cNvSpPr/>
            <p:nvPr/>
          </p:nvSpPr>
          <p:spPr>
            <a:xfrm>
              <a:off x="130627" y="6183089"/>
              <a:ext cx="1567544" cy="338879"/>
            </a:xfrm>
            <a:prstGeom prst="round2SameRect">
              <a:avLst>
                <a:gd name="adj1" fmla="val 50000"/>
                <a:gd name="adj2" fmla="val 0"/>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dirty="0">
                <a:ln>
                  <a:noFill/>
                </a:ln>
                <a:solidFill>
                  <a:prstClr val="white"/>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直角三角形 38">
              <a:extLst>
                <a:ext uri="{FF2B5EF4-FFF2-40B4-BE49-F238E27FC236}">
                  <a16:creationId xmlns:a16="http://schemas.microsoft.com/office/drawing/2014/main" id="{CEDA4451-5DE3-4455-833B-F4ACDBA63C1D}"/>
                </a:ext>
              </a:extLst>
            </p:cNvPr>
            <p:cNvSpPr/>
            <p:nvPr/>
          </p:nvSpPr>
          <p:spPr>
            <a:xfrm>
              <a:off x="1435055" y="6183089"/>
              <a:ext cx="1702120" cy="339332"/>
            </a:xfrm>
            <a:prstGeom prst="rtTriangl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351" b="0" i="0" u="none" strike="noStrike" kern="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grpSp>
      <p:sp>
        <p:nvSpPr>
          <p:cNvPr id="40" name="矩形 39">
            <a:extLst>
              <a:ext uri="{FF2B5EF4-FFF2-40B4-BE49-F238E27FC236}">
                <a16:creationId xmlns:a16="http://schemas.microsoft.com/office/drawing/2014/main" id="{118F8F72-30D8-4733-8799-8309F0695BE7}"/>
              </a:ext>
            </a:extLst>
          </p:cNvPr>
          <p:cNvSpPr/>
          <p:nvPr userDrawn="1"/>
        </p:nvSpPr>
        <p:spPr>
          <a:xfrm>
            <a:off x="127186" y="6204745"/>
            <a:ext cx="1514197" cy="369332"/>
          </a:xfrm>
          <a:prstGeom prst="rect">
            <a:avLst/>
          </a:prstGeom>
        </p:spPr>
        <p:txBody>
          <a:bodyPr wrap="none">
            <a:spAutoFit/>
          </a:bodyPr>
          <a:lstStyle/>
          <a:p>
            <a:pPr algn="ctr" defTabSz="914400"/>
            <a:r>
              <a:rPr lang="en-US" altLang="zh-CN" b="1" dirty="0">
                <a:solidFill>
                  <a:prstClr val="white"/>
                </a:solidFill>
                <a:latin typeface="Times New Roman" panose="02020603050405020304" pitchFamily="18" charset="0"/>
                <a:ea typeface="楷体" panose="02010609060101010101" pitchFamily="49" charset="-122"/>
                <a:cs typeface="Times New Roman" panose="02020603050405020304" pitchFamily="18" charset="0"/>
              </a:rPr>
              <a:t>CodeWisdom</a:t>
            </a:r>
            <a:endParaRPr lang="zh-CN" altLang="en-US" b="1" dirty="0">
              <a:solidFill>
                <a:prstClr val="white"/>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1" name="图片 40">
            <a:extLst>
              <a:ext uri="{FF2B5EF4-FFF2-40B4-BE49-F238E27FC236}">
                <a16:creationId xmlns:a16="http://schemas.microsoft.com/office/drawing/2014/main" id="{41C6C17E-9408-49DA-8FA4-2FA3B0584902}"/>
              </a:ext>
            </a:extLst>
          </p:cNvPr>
          <p:cNvPicPr>
            <a:picLocks noChangeAspect="1"/>
          </p:cNvPicPr>
          <p:nvPr userDrawn="1"/>
        </p:nvPicPr>
        <p:blipFill>
          <a:blip r:embed="rId3"/>
          <a:stretch>
            <a:fillRect/>
          </a:stretch>
        </p:blipFill>
        <p:spPr>
          <a:xfrm>
            <a:off x="11146015" y="5660568"/>
            <a:ext cx="1022400" cy="880814"/>
          </a:xfrm>
          <a:prstGeom prst="rect">
            <a:avLst/>
          </a:prstGeom>
        </p:spPr>
      </p:pic>
      <p:sp>
        <p:nvSpPr>
          <p:cNvPr id="42" name="Slide Number Placeholder 5">
            <a:extLst>
              <a:ext uri="{FF2B5EF4-FFF2-40B4-BE49-F238E27FC236}">
                <a16:creationId xmlns:a16="http://schemas.microsoft.com/office/drawing/2014/main" id="{001FB223-2420-4DFA-9563-069A9F1EE45F}"/>
              </a:ext>
            </a:extLst>
          </p:cNvPr>
          <p:cNvSpPr txBox="1">
            <a:spLocks/>
          </p:cNvSpPr>
          <p:nvPr userDrawn="1"/>
        </p:nvSpPr>
        <p:spPr>
          <a:xfrm>
            <a:off x="5119252" y="6248893"/>
            <a:ext cx="27432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DCFF980A-5C8F-4ABF-AC2B-C5DEF44ED2C3}"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11737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43046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492965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351243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231908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322889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92226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83916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1036826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FF980A-5C8F-4ABF-AC2B-C5DEF44ED2C3}" type="slidenum">
              <a:rPr lang="zh-CN" altLang="en-US" smtClean="0"/>
              <a:t>‹#›</a:t>
            </a:fld>
            <a:endParaRPr lang="zh-CN" altLang="en-US"/>
          </a:p>
        </p:txBody>
      </p:sp>
    </p:spTree>
    <p:extLst>
      <p:ext uri="{BB962C8B-B14F-4D97-AF65-F5344CB8AC3E}">
        <p14:creationId xmlns:p14="http://schemas.microsoft.com/office/powerpoint/2010/main" val="216842156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5" r:id="rId11"/>
    <p:sldLayoutId id="2147483686" r:id="rId12"/>
    <p:sldLayoutId id="214748368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7.png"/><Relationship Id="rId7" Type="http://schemas.openxmlformats.org/officeDocument/2006/relationships/image" Target="../media/image26.tiff"/><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1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33.gif"/><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4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4.png"/><Relationship Id="rId7" Type="http://schemas.microsoft.com/office/2007/relationships/hdphoto" Target="../media/hdphoto1.wdp"/><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8.jp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44.png"/><Relationship Id="rId7" Type="http://schemas.microsoft.com/office/2007/relationships/hdphoto" Target="../media/hdphoto1.wdp"/><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46.png"/><Relationship Id="rId5" Type="http://schemas.openxmlformats.org/officeDocument/2006/relationships/image" Target="../media/image18.jp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11.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矩形 75"/>
          <p:cNvSpPr/>
          <p:nvPr/>
        </p:nvSpPr>
        <p:spPr>
          <a:xfrm>
            <a:off x="0" y="3667644"/>
            <a:ext cx="12192000" cy="518887"/>
          </a:xfrm>
          <a:prstGeom prst="rect">
            <a:avLst/>
          </a:prstGeom>
          <a:solidFill>
            <a:srgbClr val="57A6F0">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7" name="矩形 76"/>
          <p:cNvSpPr/>
          <p:nvPr/>
        </p:nvSpPr>
        <p:spPr>
          <a:xfrm>
            <a:off x="0" y="2695187"/>
            <a:ext cx="12192000" cy="11708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latin typeface="Times New Roman" panose="02020603050405020304" pitchFamily="18" charset="0"/>
                <a:cs typeface="Times New Roman" panose="02020603050405020304" pitchFamily="18" charset="0"/>
              </a:rPr>
              <a:t>Generating Query-Specific Class API Summaries</a:t>
            </a:r>
          </a:p>
        </p:txBody>
      </p:sp>
      <p:sp>
        <p:nvSpPr>
          <p:cNvPr id="78" name="矩形 77"/>
          <p:cNvSpPr/>
          <p:nvPr/>
        </p:nvSpPr>
        <p:spPr>
          <a:xfrm>
            <a:off x="11717843" y="2269251"/>
            <a:ext cx="370602"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11509554" y="2080990"/>
            <a:ext cx="187501" cy="18826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文本框 79"/>
          <p:cNvSpPr txBox="1"/>
          <p:nvPr/>
        </p:nvSpPr>
        <p:spPr>
          <a:xfrm>
            <a:off x="1" y="3843139"/>
            <a:ext cx="12192000" cy="3108543"/>
          </a:xfrm>
          <a:prstGeom prst="rect">
            <a:avLst/>
          </a:prstGeom>
          <a:noFill/>
        </p:spPr>
        <p:txBody>
          <a:bodyPr wrap="square" rtlCol="0">
            <a:spAutoFit/>
          </a:bodyPr>
          <a:lstStyle/>
          <a:p>
            <a:pPr algn="ctr"/>
            <a:endParaRPr lang="en-US" altLang="zh-CN" sz="2000" dirty="0">
              <a:latin typeface="Times New Roman" panose="02020603050405020304" pitchFamily="18" charset="0"/>
              <a:ea typeface="Kaiti SC" panose="02010600040101010101" pitchFamily="2" charset="-122"/>
              <a:cs typeface="Times New Roman" panose="02020603050405020304" pitchFamily="18" charset="0"/>
            </a:endParaRPr>
          </a:p>
          <a:p>
            <a:pPr algn="ctr"/>
            <a:r>
              <a:rPr lang="en-US" altLang="zh-CN" sz="24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Mingwei</a:t>
            </a:r>
            <a:r>
              <a:rPr lang="en-US" altLang="zh-CN" sz="3200" dirty="0">
                <a:latin typeface="Times New Roman" panose="02020603050405020304" pitchFamily="18" charset="0"/>
                <a:cs typeface="Times New Roman" panose="02020603050405020304" pitchFamily="18" charset="0"/>
              </a:rPr>
              <a:t> Liu</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Xin Peng</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Andrian</a:t>
            </a:r>
            <a:r>
              <a:rPr lang="en-US" altLang="zh-CN" sz="3200" dirty="0">
                <a:latin typeface="Times New Roman" panose="02020603050405020304" pitchFamily="18" charset="0"/>
                <a:cs typeface="Times New Roman" panose="02020603050405020304" pitchFamily="18" charset="0"/>
              </a:rPr>
              <a:t> Marcus</a:t>
            </a:r>
            <a:r>
              <a:rPr lang="en-US" altLang="zh-CN" sz="3200" baseline="30000" dirty="0">
                <a:latin typeface="Times New Roman" panose="02020603050405020304" pitchFamily="18" charset="0"/>
                <a:cs typeface="Times New Roman" panose="02020603050405020304" pitchFamily="18" charset="0"/>
              </a:rPr>
              <a:t>2</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Zhenchang</a:t>
            </a:r>
            <a:r>
              <a:rPr lang="en-US" altLang="zh-CN" sz="3200" dirty="0">
                <a:latin typeface="Times New Roman" panose="02020603050405020304" pitchFamily="18" charset="0"/>
                <a:cs typeface="Times New Roman" panose="02020603050405020304" pitchFamily="18" charset="0"/>
              </a:rPr>
              <a:t> Xing</a:t>
            </a:r>
            <a:r>
              <a:rPr lang="en-US" altLang="zh-CN" sz="3200" baseline="30000" dirty="0">
                <a:latin typeface="Times New Roman" panose="02020603050405020304" pitchFamily="18" charset="0"/>
                <a:cs typeface="Times New Roman" panose="02020603050405020304" pitchFamily="18" charset="0"/>
              </a:rPr>
              <a:t>3</a:t>
            </a:r>
            <a:r>
              <a:rPr lang="en-US" altLang="zh-CN" sz="3200" dirty="0">
                <a:latin typeface="Times New Roman" panose="02020603050405020304" pitchFamily="18" charset="0"/>
                <a:cs typeface="Times New Roman" panose="02020603050405020304" pitchFamily="18" charset="0"/>
              </a:rPr>
              <a:t>, </a:t>
            </a:r>
          </a:p>
          <a:p>
            <a:pPr algn="ctr"/>
            <a:r>
              <a:rPr lang="en-US" altLang="zh-CN" sz="3200" dirty="0" err="1">
                <a:latin typeface="Times New Roman" panose="02020603050405020304" pitchFamily="18" charset="0"/>
                <a:cs typeface="Times New Roman" panose="02020603050405020304" pitchFamily="18" charset="0"/>
              </a:rPr>
              <a:t>Wenkai</a:t>
            </a:r>
            <a:r>
              <a:rPr lang="en-US" altLang="zh-CN" sz="3200" dirty="0">
                <a:latin typeface="Times New Roman" panose="02020603050405020304" pitchFamily="18" charset="0"/>
                <a:cs typeface="Times New Roman" panose="02020603050405020304" pitchFamily="18" charset="0"/>
              </a:rPr>
              <a:t> Xie</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a:t>
            </a:r>
            <a:r>
              <a:rPr lang="en-US" altLang="zh-CN" sz="3200" dirty="0" err="1">
                <a:latin typeface="Times New Roman" panose="02020603050405020304" pitchFamily="18" charset="0"/>
                <a:cs typeface="Times New Roman" panose="02020603050405020304" pitchFamily="18" charset="0"/>
              </a:rPr>
              <a:t>Shuangshuang</a:t>
            </a:r>
            <a:r>
              <a:rPr lang="en-US" altLang="zh-CN" sz="3200" dirty="0">
                <a:latin typeface="Times New Roman" panose="02020603050405020304" pitchFamily="18" charset="0"/>
                <a:cs typeface="Times New Roman" panose="02020603050405020304" pitchFamily="18" charset="0"/>
              </a:rPr>
              <a:t> Xing</a:t>
            </a:r>
            <a:r>
              <a:rPr lang="en-US" altLang="zh-CN" sz="3200" baseline="30000" dirty="0">
                <a:latin typeface="Times New Roman" panose="02020603050405020304" pitchFamily="18" charset="0"/>
                <a:cs typeface="Times New Roman" panose="02020603050405020304" pitchFamily="18" charset="0"/>
              </a:rPr>
              <a:t>1</a:t>
            </a:r>
            <a:r>
              <a:rPr lang="en-US" altLang="zh-CN" sz="3200" dirty="0">
                <a:latin typeface="Times New Roman" panose="02020603050405020304" pitchFamily="18" charset="0"/>
                <a:cs typeface="Times New Roman" panose="02020603050405020304" pitchFamily="18" charset="0"/>
              </a:rPr>
              <a:t>, Yang Liu</a:t>
            </a:r>
            <a:r>
              <a:rPr lang="en-US" altLang="zh-CN" sz="3200" baseline="30000" dirty="0">
                <a:latin typeface="Times New Roman" panose="02020603050405020304" pitchFamily="18" charset="0"/>
                <a:cs typeface="Times New Roman" panose="02020603050405020304" pitchFamily="18" charset="0"/>
              </a:rPr>
              <a:t>1</a:t>
            </a:r>
            <a:endParaRPr lang="en-US" altLang="zh-CN" sz="2000" baseline="30000" dirty="0">
              <a:latin typeface="Times New Roman" panose="02020603050405020304" pitchFamily="18" charset="0"/>
              <a:cs typeface="Times New Roman" panose="02020603050405020304" pitchFamily="18" charset="0"/>
            </a:endParaRPr>
          </a:p>
          <a:p>
            <a:pPr algn="ctr"/>
            <a:endParaRPr lang="en-US" altLang="zh-CN" sz="2400" baseline="30000" dirty="0">
              <a:latin typeface="Times New Roman" panose="02020603050405020304" pitchFamily="18" charset="0"/>
              <a:cs typeface="Times New Roman" panose="02020603050405020304" pitchFamily="18" charset="0"/>
            </a:endParaRPr>
          </a:p>
          <a:p>
            <a:pPr algn="ctr"/>
            <a:r>
              <a:rPr lang="en-US" altLang="zh-CN" sz="2400" baseline="30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Fudan University , China</a:t>
            </a:r>
          </a:p>
          <a:p>
            <a:pPr algn="ctr"/>
            <a:r>
              <a:rPr lang="en-US" altLang="zh-CN" sz="2400" baseline="30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The University of Texas at Dallas , USA</a:t>
            </a:r>
          </a:p>
          <a:p>
            <a:pPr algn="ctr"/>
            <a:r>
              <a:rPr lang="en-US" altLang="zh-CN" sz="2400" baseline="30000" dirty="0">
                <a:latin typeface="Times New Roman" panose="02020603050405020304" pitchFamily="18" charset="0"/>
                <a:cs typeface="Times New Roman" panose="02020603050405020304" pitchFamily="18" charset="0"/>
              </a:rPr>
              <a:t>3</a:t>
            </a:r>
            <a:r>
              <a:rPr lang="en-US" altLang="zh-CN" sz="2400" dirty="0">
                <a:latin typeface="Times New Roman" panose="02020603050405020304" pitchFamily="18" charset="0"/>
                <a:cs typeface="Times New Roman" panose="02020603050405020304" pitchFamily="18" charset="0"/>
              </a:rPr>
              <a:t>Australian National University , Australia</a:t>
            </a:r>
            <a:endParaRPr lang="zh-CN" altLang="en-US" sz="2400" dirty="0">
              <a:latin typeface="Times New Roman" panose="02020603050405020304" pitchFamily="18" charset="0"/>
              <a:cs typeface="Times New Roman" panose="02020603050405020304" pitchFamily="18" charset="0"/>
            </a:endParaRPr>
          </a:p>
          <a:p>
            <a:pPr algn="ctr"/>
            <a:endParaRPr lang="zh-CN" altLang="en-US" sz="24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61AC91F0-D2EF-8549-AC45-9102F78E8AD1}"/>
              </a:ext>
            </a:extLst>
          </p:cNvPr>
          <p:cNvSpPr/>
          <p:nvPr/>
        </p:nvSpPr>
        <p:spPr>
          <a:xfrm>
            <a:off x="9752481" y="5595611"/>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2" name="图片 11">
            <a:extLst>
              <a:ext uri="{FF2B5EF4-FFF2-40B4-BE49-F238E27FC236}">
                <a16:creationId xmlns:a16="http://schemas.microsoft.com/office/drawing/2014/main" id="{C3479A72-3838-0B4D-A0B4-041525F24248}"/>
              </a:ext>
            </a:extLst>
          </p:cNvPr>
          <p:cNvPicPr>
            <a:picLocks/>
          </p:cNvPicPr>
          <p:nvPr/>
        </p:nvPicPr>
        <p:blipFill>
          <a:blip r:embed="rId3"/>
          <a:stretch>
            <a:fillRect/>
          </a:stretch>
        </p:blipFill>
        <p:spPr>
          <a:xfrm>
            <a:off x="706582" y="1271395"/>
            <a:ext cx="1260000" cy="1260000"/>
          </a:xfrm>
          <a:prstGeom prst="rect">
            <a:avLst/>
          </a:prstGeom>
        </p:spPr>
      </p:pic>
      <p:sp>
        <p:nvSpPr>
          <p:cNvPr id="13" name="矩形 12">
            <a:extLst>
              <a:ext uri="{FF2B5EF4-FFF2-40B4-BE49-F238E27FC236}">
                <a16:creationId xmlns:a16="http://schemas.microsoft.com/office/drawing/2014/main" id="{3586927E-32FF-5D4A-9C87-B39A98BCE8C9}"/>
              </a:ext>
            </a:extLst>
          </p:cNvPr>
          <p:cNvSpPr/>
          <p:nvPr/>
        </p:nvSpPr>
        <p:spPr>
          <a:xfrm>
            <a:off x="3497929" y="6197112"/>
            <a:ext cx="7168955" cy="400110"/>
          </a:xfrm>
          <a:prstGeom prst="rect">
            <a:avLst/>
          </a:prstGeom>
        </p:spPr>
        <p:txBody>
          <a:bodyPr wrap="square">
            <a:spAutoFit/>
          </a:bodyPr>
          <a:lstStyle/>
          <a:p>
            <a:pPr algn="ctr"/>
            <a:endParaRPr lang="zh-CN" altLang="en-US" sz="2000" dirty="0"/>
          </a:p>
        </p:txBody>
      </p:sp>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29019" y="1299406"/>
            <a:ext cx="1569749" cy="1260000"/>
          </a:xfrm>
          <a:prstGeom prst="rect">
            <a:avLst/>
          </a:prstGeom>
        </p:spPr>
      </p:pic>
      <p:pic>
        <p:nvPicPr>
          <p:cNvPr id="8" name="图片 7"/>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369198" y="1271395"/>
            <a:ext cx="1260000" cy="1260000"/>
          </a:xfrm>
          <a:prstGeom prst="rect">
            <a:avLst/>
          </a:prstGeom>
        </p:spPr>
      </p:pic>
      <p:pic>
        <p:nvPicPr>
          <p:cNvPr id="2" name="图片 1"/>
          <p:cNvPicPr>
            <a:picLocks noChangeAspect="1"/>
          </p:cNvPicPr>
          <p:nvPr/>
        </p:nvPicPr>
        <p:blipFill>
          <a:blip r:embed="rId6"/>
          <a:stretch>
            <a:fillRect/>
          </a:stretch>
        </p:blipFill>
        <p:spPr>
          <a:xfrm>
            <a:off x="8695775" y="1272863"/>
            <a:ext cx="1333244" cy="1260420"/>
          </a:xfrm>
          <a:prstGeom prst="rect">
            <a:avLst/>
          </a:prstGeom>
        </p:spPr>
      </p:pic>
    </p:spTree>
    <p:extLst>
      <p:ext uri="{BB962C8B-B14F-4D97-AF65-F5344CB8AC3E}">
        <p14:creationId xmlns:p14="http://schemas.microsoft.com/office/powerpoint/2010/main" val="23171190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animEffect transition="in" filter="barn(inVertical)">
                                      <p:cBhvr>
                                        <p:cTn id="10" dur="500"/>
                                        <p:tgtEl>
                                          <p:spTgt spid="7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animEffect transition="in" filter="barn(inVertical)">
                                      <p:cBhvr>
                                        <p:cTn id="13" dur="500"/>
                                        <p:tgtEl>
                                          <p:spTgt spid="8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barn(inVertical)">
                                      <p:cBhvr>
                                        <p:cTn id="16" dur="500"/>
                                        <p:tgtEl>
                                          <p:spTgt spid="78"/>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barn(inVertical)">
                                      <p:cBhvr>
                                        <p:cTn id="1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79" grpId="0" animBg="1"/>
      <p:bldP spid="8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50FBA05-82A3-984C-AE4D-E3413DB6B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62" y="4901544"/>
            <a:ext cx="1380712" cy="1240640"/>
          </a:xfrm>
          <a:prstGeom prst="rect">
            <a:avLst/>
          </a:prstGeom>
        </p:spPr>
      </p:pic>
      <p:pic>
        <p:nvPicPr>
          <p:cNvPr id="18" name="图片 17">
            <a:extLst>
              <a:ext uri="{FF2B5EF4-FFF2-40B4-BE49-F238E27FC236}">
                <a16:creationId xmlns:a16="http://schemas.microsoft.com/office/drawing/2014/main" id="{82971D95-D036-1542-A1A8-3F2848161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6936" y="4945557"/>
            <a:ext cx="479992" cy="716054"/>
          </a:xfrm>
          <a:prstGeom prst="rect">
            <a:avLst/>
          </a:prstGeom>
        </p:spPr>
      </p:pic>
      <p:pic>
        <p:nvPicPr>
          <p:cNvPr id="26" name="图片 25">
            <a:extLst>
              <a:ext uri="{FF2B5EF4-FFF2-40B4-BE49-F238E27FC236}">
                <a16:creationId xmlns:a16="http://schemas.microsoft.com/office/drawing/2014/main" id="{ACF751B0-56A8-45AC-BFE8-ED77B96ED48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04343" y="4445986"/>
            <a:ext cx="1928588" cy="1387391"/>
          </a:xfrm>
          <a:prstGeom prst="rect">
            <a:avLst/>
          </a:prstGeom>
          <a:ln>
            <a:noFill/>
          </a:ln>
          <a:effectLst>
            <a:outerShdw blurRad="292100" dist="139700" dir="2700000" algn="tl" rotWithShape="0">
              <a:srgbClr val="333333">
                <a:alpha val="65000"/>
              </a:srgbClr>
            </a:outerShdw>
          </a:effectLst>
        </p:spPr>
      </p:pic>
      <p:sp>
        <p:nvSpPr>
          <p:cNvPr id="27" name="右箭头 26">
            <a:extLst>
              <a:ext uri="{FF2B5EF4-FFF2-40B4-BE49-F238E27FC236}">
                <a16:creationId xmlns:a16="http://schemas.microsoft.com/office/drawing/2014/main" id="{26A2B2FC-83CE-5A41-BD8F-686124768D3B}"/>
              </a:ext>
            </a:extLst>
          </p:cNvPr>
          <p:cNvSpPr/>
          <p:nvPr/>
        </p:nvSpPr>
        <p:spPr>
          <a:xfrm>
            <a:off x="3870797" y="4778930"/>
            <a:ext cx="772986" cy="585614"/>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矩形 27"/>
          <p:cNvSpPr/>
          <p:nvPr/>
        </p:nvSpPr>
        <p:spPr>
          <a:xfrm>
            <a:off x="4757832" y="4856225"/>
            <a:ext cx="2786609" cy="500876"/>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smtClean="0">
                <a:solidFill>
                  <a:schemeClr val="tx1"/>
                </a:solidFill>
                <a:latin typeface="Times New Roman" charset="0"/>
                <a:ea typeface="Times New Roman" charset="0"/>
                <a:cs typeface="Times New Roman" charset="0"/>
              </a:rPr>
              <a:t>Summary Generation</a:t>
            </a:r>
            <a:endParaRPr lang="zh-CN" altLang="en-US" sz="2200" b="1" dirty="0">
              <a:solidFill>
                <a:schemeClr val="tx1"/>
              </a:solidFill>
              <a:latin typeface="Times New Roman" charset="0"/>
              <a:ea typeface="Times New Roman" charset="0"/>
              <a:cs typeface="Times New Roman" charset="0"/>
            </a:endParaRPr>
          </a:p>
        </p:txBody>
      </p:sp>
      <p:sp>
        <p:nvSpPr>
          <p:cNvPr id="29" name="右箭头 28">
            <a:extLst>
              <a:ext uri="{FF2B5EF4-FFF2-40B4-BE49-F238E27FC236}">
                <a16:creationId xmlns:a16="http://schemas.microsoft.com/office/drawing/2014/main" id="{26A2B2FC-83CE-5A41-BD8F-686124768D3B}"/>
              </a:ext>
            </a:extLst>
          </p:cNvPr>
          <p:cNvSpPr/>
          <p:nvPr/>
        </p:nvSpPr>
        <p:spPr>
          <a:xfrm>
            <a:off x="7841981" y="4790987"/>
            <a:ext cx="810590" cy="606406"/>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p:cNvSpPr/>
          <p:nvPr/>
        </p:nvSpPr>
        <p:spPr>
          <a:xfrm>
            <a:off x="175260" y="1240647"/>
            <a:ext cx="11841480" cy="246534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52" name="组合 151"/>
          <p:cNvGrpSpPr/>
          <p:nvPr/>
        </p:nvGrpSpPr>
        <p:grpSpPr>
          <a:xfrm>
            <a:off x="4324567" y="1252118"/>
            <a:ext cx="3542863" cy="2364664"/>
            <a:chOff x="3653172" y="1968534"/>
            <a:chExt cx="5086082" cy="3246638"/>
          </a:xfrm>
        </p:grpSpPr>
        <p:pic>
          <p:nvPicPr>
            <p:cNvPr id="149" name="图片 148">
              <a:extLst>
                <a:ext uri="{FF2B5EF4-FFF2-40B4-BE49-F238E27FC236}">
                  <a16:creationId xmlns:a16="http://schemas.microsoft.com/office/drawing/2014/main" id="{47ED5192-6C11-4C33-A4F5-22AC5647F091}"/>
                </a:ext>
              </a:extLst>
            </p:cNvPr>
            <p:cNvPicPr>
              <a:picLocks noChangeAspect="1"/>
            </p:cNvPicPr>
            <p:nvPr/>
          </p:nvPicPr>
          <p:blipFill>
            <a:blip r:embed="rId6"/>
            <a:stretch>
              <a:fillRect/>
            </a:stretch>
          </p:blipFill>
          <p:spPr>
            <a:xfrm>
              <a:off x="4275161" y="1968534"/>
              <a:ext cx="3292417" cy="2943070"/>
            </a:xfrm>
            <a:prstGeom prst="rect">
              <a:avLst/>
            </a:prstGeom>
          </p:spPr>
        </p:pic>
        <p:sp>
          <p:nvSpPr>
            <p:cNvPr id="151" name="文本框 150"/>
            <p:cNvSpPr txBox="1"/>
            <p:nvPr/>
          </p:nvSpPr>
          <p:spPr>
            <a:xfrm>
              <a:off x="3653172" y="4784285"/>
              <a:ext cx="5086082" cy="430887"/>
            </a:xfrm>
            <a:prstGeom prst="rect">
              <a:avLst/>
            </a:prstGeom>
            <a:noFill/>
          </p:spPr>
          <p:txBody>
            <a:bodyPr wrap="square" rtlCol="0">
              <a:spAutoFit/>
            </a:bodyPr>
            <a:lstStyle/>
            <a:p>
              <a:pPr algn="ctr"/>
              <a:r>
                <a:rPr lang="en-US" altLang="zh-CN" sz="2200" b="1" dirty="0">
                  <a:latin typeface="Times New Roman" panose="02020603050405020304" pitchFamily="18" charset="0"/>
                  <a:cs typeface="Times New Roman" panose="02020603050405020304" pitchFamily="18" charset="0"/>
                </a:rPr>
                <a:t>API Knowledge Graph</a:t>
              </a:r>
            </a:p>
          </p:txBody>
        </p:sp>
      </p:grpSp>
      <p:sp>
        <p:nvSpPr>
          <p:cNvPr id="77" name="文本框 76">
            <a:extLst>
              <a:ext uri="{FF2B5EF4-FFF2-40B4-BE49-F238E27FC236}">
                <a16:creationId xmlns:a16="http://schemas.microsoft.com/office/drawing/2014/main" id="{AAF0C4C5-D05C-7B43-BD55-A8A6579D78B0}"/>
              </a:ext>
            </a:extLst>
          </p:cNvPr>
          <p:cNvSpPr txBox="1"/>
          <p:nvPr/>
        </p:nvSpPr>
        <p:spPr>
          <a:xfrm>
            <a:off x="0" y="256394"/>
            <a:ext cx="1999265"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Basic Idea</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16" name="组合 15"/>
          <p:cNvGrpSpPr/>
          <p:nvPr/>
        </p:nvGrpSpPr>
        <p:grpSpPr>
          <a:xfrm>
            <a:off x="-560853" y="1684798"/>
            <a:ext cx="5076415" cy="1664450"/>
            <a:chOff x="6962015" y="1041261"/>
            <a:chExt cx="5076415" cy="1664449"/>
          </a:xfrm>
        </p:grpSpPr>
        <p:sp>
          <p:nvSpPr>
            <p:cNvPr id="19" name="矩形 18">
              <a:extLst>
                <a:ext uri="{FF2B5EF4-FFF2-40B4-BE49-F238E27FC236}">
                  <a16:creationId xmlns:a16="http://schemas.microsoft.com/office/drawing/2014/main" id="{E0B2241B-0841-0F4E-840F-1AA62EF8D607}"/>
                </a:ext>
              </a:extLst>
            </p:cNvPr>
            <p:cNvSpPr/>
            <p:nvPr/>
          </p:nvSpPr>
          <p:spPr>
            <a:xfrm>
              <a:off x="6962015" y="1936269"/>
              <a:ext cx="5076415" cy="769441"/>
            </a:xfrm>
            <a:prstGeom prst="rect">
              <a:avLst/>
            </a:prstGeom>
          </p:spPr>
          <p:txBody>
            <a:bodyPr wrap="square">
              <a:spAutoFit/>
            </a:bodyPr>
            <a:lstStyle/>
            <a:p>
              <a:pPr algn="ctr"/>
              <a:r>
                <a:rPr lang="zh-CN" altLang="en-US" sz="2200" b="1" dirty="0">
                  <a:latin typeface="Times New Roman" panose="02020603050405020304" pitchFamily="18" charset="0"/>
                  <a:ea typeface="Kaiti SC" panose="02010600040101010101" pitchFamily="2" charset="-122"/>
                  <a:cs typeface="Times New Roman" panose="02020603050405020304" pitchFamily="18" charset="0"/>
                </a:rPr>
                <a:t>API </a:t>
              </a:r>
              <a:r>
                <a:rPr lang="en-US" altLang="zh-CN" sz="2200" b="1" dirty="0">
                  <a:latin typeface="Times New Roman" panose="02020603050405020304" pitchFamily="18" charset="0"/>
                  <a:ea typeface="Kaiti SC" panose="02010600040101010101" pitchFamily="2" charset="-122"/>
                  <a:cs typeface="Times New Roman" panose="02020603050405020304" pitchFamily="18" charset="0"/>
                </a:rPr>
                <a:t>Reference</a:t>
              </a:r>
            </a:p>
            <a:p>
              <a:pPr algn="ctr"/>
              <a:r>
                <a:rPr lang="en-US" altLang="zh-CN" sz="2200" b="1" dirty="0">
                  <a:latin typeface="Times New Roman" panose="02020603050405020304" pitchFamily="18" charset="0"/>
                  <a:ea typeface="Kaiti SC" panose="02010600040101010101" pitchFamily="2" charset="-122"/>
                  <a:cs typeface="Times New Roman" panose="02020603050405020304" pitchFamily="18" charset="0"/>
                </a:rPr>
                <a:t> Documentation</a:t>
              </a:r>
              <a:endParaRPr lang="zh-CN" altLang="en-US" sz="22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20" name="图片 19">
              <a:extLst>
                <a:ext uri="{FF2B5EF4-FFF2-40B4-BE49-F238E27FC236}">
                  <a16:creationId xmlns:a16="http://schemas.microsoft.com/office/drawing/2014/main" id="{E368AE25-25B6-764C-897A-270B941871EE}"/>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45188" y="1041261"/>
              <a:ext cx="1310070" cy="1084682"/>
            </a:xfrm>
            <a:prstGeom prst="rect">
              <a:avLst/>
            </a:prstGeom>
          </p:spPr>
        </p:pic>
      </p:grpSp>
      <p:pic>
        <p:nvPicPr>
          <p:cNvPr id="21" name="图片 20">
            <a:extLst>
              <a:ext uri="{FF2B5EF4-FFF2-40B4-BE49-F238E27FC236}">
                <a16:creationId xmlns:a16="http://schemas.microsoft.com/office/drawing/2014/main" id="{A82F8A84-F707-42DD-AF66-08D6BD013F9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43147" y="1784292"/>
            <a:ext cx="1250981" cy="885694"/>
          </a:xfrm>
          <a:prstGeom prst="rect">
            <a:avLst/>
          </a:prstGeom>
        </p:spPr>
      </p:pic>
      <p:sp>
        <p:nvSpPr>
          <p:cNvPr id="22" name="矩形 21"/>
          <p:cNvSpPr/>
          <p:nvPr/>
        </p:nvSpPr>
        <p:spPr>
          <a:xfrm>
            <a:off x="8680426" y="2579807"/>
            <a:ext cx="2624292" cy="769441"/>
          </a:xfrm>
          <a:prstGeom prst="rect">
            <a:avLst/>
          </a:prstGeom>
        </p:spPr>
        <p:txBody>
          <a:bodyPr wrap="square">
            <a:spAutoFit/>
          </a:bodyPr>
          <a:lstStyle/>
          <a:p>
            <a:pPr algn="ctr"/>
            <a:r>
              <a:rPr lang="en-US" altLang="zh-CN" sz="2200" b="1" dirty="0">
                <a:latin typeface="Times New Roman" panose="02020603050405020304" pitchFamily="18" charset="0"/>
                <a:cs typeface="Times New Roman" panose="02020603050405020304" pitchFamily="18" charset="0"/>
              </a:rPr>
              <a:t>General Knowledge </a:t>
            </a:r>
            <a:r>
              <a:rPr lang="en-US" altLang="zh-CN" sz="2200" b="1" dirty="0" smtClean="0">
                <a:latin typeface="Times New Roman" panose="02020603050405020304" pitchFamily="18" charset="0"/>
                <a:cs typeface="Times New Roman" panose="02020603050405020304" pitchFamily="18" charset="0"/>
              </a:rPr>
              <a:t>Graph</a:t>
            </a:r>
            <a:endParaRPr lang="en-US" altLang="zh-CN" sz="2200" b="1" dirty="0">
              <a:latin typeface="Times New Roman" panose="02020603050405020304" pitchFamily="18" charset="0"/>
              <a:cs typeface="Times New Roman" panose="02020603050405020304" pitchFamily="18" charset="0"/>
            </a:endParaRPr>
          </a:p>
        </p:txBody>
      </p:sp>
      <p:sp>
        <p:nvSpPr>
          <p:cNvPr id="23" name="右箭头 22">
            <a:extLst>
              <a:ext uri="{FF2B5EF4-FFF2-40B4-BE49-F238E27FC236}">
                <a16:creationId xmlns:a16="http://schemas.microsoft.com/office/drawing/2014/main" id="{26A2B2FC-83CE-5A41-BD8F-686124768D3B}"/>
              </a:ext>
            </a:extLst>
          </p:cNvPr>
          <p:cNvSpPr/>
          <p:nvPr/>
        </p:nvSpPr>
        <p:spPr>
          <a:xfrm>
            <a:off x="3257636" y="2179300"/>
            <a:ext cx="927366" cy="606405"/>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右箭头 23">
            <a:extLst>
              <a:ext uri="{FF2B5EF4-FFF2-40B4-BE49-F238E27FC236}">
                <a16:creationId xmlns:a16="http://schemas.microsoft.com/office/drawing/2014/main" id="{26A2B2FC-83CE-5A41-BD8F-686124768D3B}"/>
              </a:ext>
            </a:extLst>
          </p:cNvPr>
          <p:cNvSpPr/>
          <p:nvPr/>
        </p:nvSpPr>
        <p:spPr>
          <a:xfrm rot="10800000">
            <a:off x="7695633" y="2179300"/>
            <a:ext cx="927366" cy="606405"/>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nvGrpSpPr>
          <p:cNvPr id="12" name="组合 11"/>
          <p:cNvGrpSpPr/>
          <p:nvPr/>
        </p:nvGrpSpPr>
        <p:grpSpPr>
          <a:xfrm>
            <a:off x="267304" y="3853454"/>
            <a:ext cx="4248258" cy="1185065"/>
            <a:chOff x="712268" y="1637959"/>
            <a:chExt cx="4432852" cy="1468753"/>
          </a:xfrm>
        </p:grpSpPr>
        <p:sp>
          <p:nvSpPr>
            <p:cNvPr id="3" name="矩形 2"/>
            <p:cNvSpPr/>
            <p:nvPr/>
          </p:nvSpPr>
          <p:spPr>
            <a:xfrm>
              <a:off x="990926" y="1905461"/>
              <a:ext cx="3678753" cy="769441"/>
            </a:xfrm>
            <a:prstGeom prst="rect">
              <a:avLst/>
            </a:prstGeom>
          </p:spPr>
          <p:txBody>
            <a:bodyPr wrap="none">
              <a:spAutoFit/>
            </a:bodyPr>
            <a:lstStyle/>
            <a:p>
              <a:r>
                <a:rPr lang="en-US" altLang="zh-CN" sz="2200" b="1" dirty="0">
                  <a:latin typeface="Times New Roman" panose="02020603050405020304" pitchFamily="18" charset="0"/>
                  <a:cs typeface="Times New Roman" panose="02020603050405020304" pitchFamily="18" charset="0"/>
                </a:rPr>
                <a:t>How to add all files recursively</a:t>
              </a:r>
            </a:p>
            <a:p>
              <a:r>
                <a:rPr lang="en-US" altLang="zh-CN" sz="2200" b="1" dirty="0">
                  <a:latin typeface="Times New Roman" panose="02020603050405020304" pitchFamily="18" charset="0"/>
                  <a:cs typeface="Times New Roman" panose="02020603050405020304" pitchFamily="18" charset="0"/>
                </a:rPr>
                <a:t> from root with Java 8 Stream</a:t>
              </a:r>
            </a:p>
          </p:txBody>
        </p:sp>
        <p:sp>
          <p:nvSpPr>
            <p:cNvPr id="5" name="云形标注 4"/>
            <p:cNvSpPr/>
            <p:nvPr/>
          </p:nvSpPr>
          <p:spPr>
            <a:xfrm>
              <a:off x="712268" y="1637959"/>
              <a:ext cx="4432852" cy="1468753"/>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id="{E0B2241B-0841-0F4E-840F-1AA62EF8D607}"/>
              </a:ext>
            </a:extLst>
          </p:cNvPr>
          <p:cNvSpPr/>
          <p:nvPr/>
        </p:nvSpPr>
        <p:spPr>
          <a:xfrm>
            <a:off x="7037785" y="1271240"/>
            <a:ext cx="5076415" cy="430887"/>
          </a:xfrm>
          <a:prstGeom prst="rect">
            <a:avLst/>
          </a:prstGeom>
        </p:spPr>
        <p:txBody>
          <a:bodyPr wrap="square">
            <a:spAutoFit/>
          </a:bodyPr>
          <a:lstStyle/>
          <a:p>
            <a:pPr algn="ctr"/>
            <a:r>
              <a:rPr lang="en-US" altLang="zh-CN" sz="2200" b="1" dirty="0">
                <a:latin typeface="Times New Roman" panose="02020603050405020304" pitchFamily="18" charset="0"/>
                <a:ea typeface="Kaiti SC" panose="02010600040101010101" pitchFamily="2" charset="-122"/>
                <a:cs typeface="Times New Roman" panose="02020603050405020304" pitchFamily="18" charset="0"/>
              </a:rPr>
              <a:t>API Knowledge Graph Construction</a:t>
            </a:r>
          </a:p>
        </p:txBody>
      </p:sp>
      <p:sp>
        <p:nvSpPr>
          <p:cNvPr id="30" name="右箭头 29">
            <a:extLst>
              <a:ext uri="{FF2B5EF4-FFF2-40B4-BE49-F238E27FC236}">
                <a16:creationId xmlns:a16="http://schemas.microsoft.com/office/drawing/2014/main" id="{26A2B2FC-83CE-5A41-BD8F-686124768D3B}"/>
              </a:ext>
            </a:extLst>
          </p:cNvPr>
          <p:cNvSpPr/>
          <p:nvPr/>
        </p:nvSpPr>
        <p:spPr>
          <a:xfrm rot="5400000">
            <a:off x="5864159" y="3911959"/>
            <a:ext cx="463681" cy="606405"/>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13227163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A2909A5F-7E13-4A17-96B9-550419E39C84}"/>
              </a:ext>
            </a:extLst>
          </p:cNvPr>
          <p:cNvSpPr/>
          <p:nvPr/>
        </p:nvSpPr>
        <p:spPr>
          <a:xfrm>
            <a:off x="-1800271" y="3316367"/>
            <a:ext cx="290464" cy="369332"/>
          </a:xfrm>
          <a:prstGeom prst="rect">
            <a:avLst/>
          </a:prstGeom>
        </p:spPr>
        <p:txBody>
          <a:bodyPr wrap="none">
            <a:spAutoFit/>
          </a:bodyPr>
          <a:lstStyle/>
          <a:p>
            <a:r>
              <a:rPr lang="en-US" altLang="zh-CN" dirty="0"/>
              <a:t>  </a:t>
            </a:r>
            <a:endParaRPr lang="zh-CN" altLang="en-US" dirty="0"/>
          </a:p>
        </p:txBody>
      </p:sp>
      <p:sp>
        <p:nvSpPr>
          <p:cNvPr id="126" name="文本框 125">
            <a:extLst>
              <a:ext uri="{FF2B5EF4-FFF2-40B4-BE49-F238E27FC236}">
                <a16:creationId xmlns:a16="http://schemas.microsoft.com/office/drawing/2014/main" id="{AAF0C4C5-D05C-7B43-BD55-A8A6579D78B0}"/>
              </a:ext>
            </a:extLst>
          </p:cNvPr>
          <p:cNvSpPr txBox="1"/>
          <p:nvPr/>
        </p:nvSpPr>
        <p:spPr>
          <a:xfrm>
            <a:off x="0" y="256394"/>
            <a:ext cx="8619667" cy="584775"/>
          </a:xfrm>
          <a:prstGeom prst="rect">
            <a:avLst/>
          </a:prstGeom>
          <a:noFill/>
        </p:spPr>
        <p:txBody>
          <a:bodyPr wrap="none" rtlCol="0">
            <a:spAutoFit/>
          </a:bodyPr>
          <a:lstStyle/>
          <a:p>
            <a:r>
              <a:rPr lang="en-US" altLang="zh-CN" sz="32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API </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Knowledge </a:t>
            </a:r>
            <a:r>
              <a:rPr lang="en-US" altLang="zh-CN" sz="32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Graph Construction Overview  </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grpSp>
        <p:nvGrpSpPr>
          <p:cNvPr id="59" name="组合 58"/>
          <p:cNvGrpSpPr/>
          <p:nvPr/>
        </p:nvGrpSpPr>
        <p:grpSpPr>
          <a:xfrm>
            <a:off x="-655738" y="1911671"/>
            <a:ext cx="5076415" cy="1648525"/>
            <a:chOff x="6250217" y="955924"/>
            <a:chExt cx="5076415" cy="1648524"/>
          </a:xfrm>
        </p:grpSpPr>
        <p:sp>
          <p:nvSpPr>
            <p:cNvPr id="60" name="矩形 59">
              <a:extLst>
                <a:ext uri="{FF2B5EF4-FFF2-40B4-BE49-F238E27FC236}">
                  <a16:creationId xmlns:a16="http://schemas.microsoft.com/office/drawing/2014/main" id="{E0B2241B-0841-0F4E-840F-1AA62EF8D607}"/>
                </a:ext>
              </a:extLst>
            </p:cNvPr>
            <p:cNvSpPr/>
            <p:nvPr/>
          </p:nvSpPr>
          <p:spPr>
            <a:xfrm>
              <a:off x="6250217" y="1896562"/>
              <a:ext cx="5076415" cy="707886"/>
            </a:xfrm>
            <a:prstGeom prst="rect">
              <a:avLst/>
            </a:prstGeom>
          </p:spPr>
          <p:txBody>
            <a:bodyPr wrap="square">
              <a:spAutoFit/>
            </a:bodyPr>
            <a:lstStyle/>
            <a:p>
              <a:pPr algn="ctr"/>
              <a:r>
                <a:rPr lang="zh-CN" altLang="en-US" sz="2000" b="1" dirty="0">
                  <a:latin typeface="Times New Roman" panose="02020603050405020304" pitchFamily="18" charset="0"/>
                  <a:ea typeface="Kaiti SC" panose="02010600040101010101" pitchFamily="2" charset="-122"/>
                  <a:cs typeface="Times New Roman" panose="02020603050405020304" pitchFamily="18" charset="0"/>
                </a:rPr>
                <a:t>API </a:t>
              </a:r>
              <a:r>
                <a:rPr lang="en-US" altLang="zh-CN" sz="2000" b="1" dirty="0">
                  <a:latin typeface="Times New Roman" panose="02020603050405020304" pitchFamily="18" charset="0"/>
                  <a:ea typeface="Kaiti SC" panose="02010600040101010101" pitchFamily="2" charset="-122"/>
                  <a:cs typeface="Times New Roman" panose="02020603050405020304" pitchFamily="18" charset="0"/>
                </a:rPr>
                <a:t>Reference</a:t>
              </a:r>
            </a:p>
            <a:p>
              <a:pPr algn="ctr"/>
              <a:r>
                <a:rPr lang="en-US" altLang="zh-CN" sz="2000" b="1" dirty="0">
                  <a:latin typeface="Times New Roman" panose="02020603050405020304" pitchFamily="18" charset="0"/>
                  <a:ea typeface="Kaiti SC" panose="02010600040101010101" pitchFamily="2" charset="-122"/>
                  <a:cs typeface="Times New Roman" panose="02020603050405020304" pitchFamily="18" charset="0"/>
                </a:rPr>
                <a:t> Documentation</a:t>
              </a:r>
              <a:endParaRPr lang="zh-CN" altLang="en-US" sz="20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80" name="图片 79">
              <a:extLst>
                <a:ext uri="{FF2B5EF4-FFF2-40B4-BE49-F238E27FC236}">
                  <a16:creationId xmlns:a16="http://schemas.microsoft.com/office/drawing/2014/main" id="{E368AE25-25B6-764C-897A-270B941871E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64344" y="955924"/>
              <a:ext cx="1310070" cy="1084682"/>
            </a:xfrm>
            <a:prstGeom prst="rect">
              <a:avLst/>
            </a:prstGeom>
          </p:spPr>
        </p:pic>
      </p:grpSp>
      <p:sp>
        <p:nvSpPr>
          <p:cNvPr id="20" name="矩形 19"/>
          <p:cNvSpPr/>
          <p:nvPr/>
        </p:nvSpPr>
        <p:spPr>
          <a:xfrm>
            <a:off x="385702" y="4442752"/>
            <a:ext cx="2923083" cy="73201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smtClean="0">
                <a:solidFill>
                  <a:schemeClr val="tx1"/>
                </a:solidFill>
                <a:latin typeface="Times New Roman" charset="0"/>
                <a:ea typeface="Times New Roman" charset="0"/>
                <a:cs typeface="Times New Roman" charset="0"/>
              </a:rPr>
              <a:t>Structural </a:t>
            </a:r>
            <a:r>
              <a:rPr lang="en-US" altLang="zh-CN" sz="2200" b="1" dirty="0">
                <a:solidFill>
                  <a:schemeClr val="tx1"/>
                </a:solidFill>
                <a:latin typeface="Times New Roman" charset="0"/>
                <a:ea typeface="Times New Roman" charset="0"/>
                <a:cs typeface="Times New Roman" charset="0"/>
              </a:rPr>
              <a:t>Knowledge Extraction</a:t>
            </a:r>
            <a:endParaRPr lang="zh-CN" altLang="en-US" sz="2200" b="1" dirty="0">
              <a:solidFill>
                <a:schemeClr val="tx1"/>
              </a:solidFill>
              <a:latin typeface="Times New Roman" charset="0"/>
              <a:ea typeface="Times New Roman" charset="0"/>
              <a:cs typeface="Times New Roman" charset="0"/>
            </a:endParaRPr>
          </a:p>
        </p:txBody>
      </p:sp>
      <p:sp>
        <p:nvSpPr>
          <p:cNvPr id="22" name="矩形 21"/>
          <p:cNvSpPr/>
          <p:nvPr/>
        </p:nvSpPr>
        <p:spPr>
          <a:xfrm>
            <a:off x="4555600" y="2062517"/>
            <a:ext cx="2886550" cy="73201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tx1"/>
                </a:solidFill>
                <a:latin typeface="Times New Roman" charset="0"/>
                <a:ea typeface="Times New Roman" charset="0"/>
                <a:cs typeface="Times New Roman" charset="0"/>
              </a:rPr>
              <a:t>Descriptive Knowledge Extraction</a:t>
            </a:r>
            <a:endParaRPr lang="zh-CN" altLang="en-US" sz="2200" b="1" dirty="0">
              <a:solidFill>
                <a:schemeClr val="tx1"/>
              </a:solidFill>
              <a:latin typeface="Times New Roman" charset="0"/>
              <a:ea typeface="Times New Roman" charset="0"/>
              <a:cs typeface="Times New Roman" charset="0"/>
            </a:endParaRPr>
          </a:p>
        </p:txBody>
      </p:sp>
      <p:sp>
        <p:nvSpPr>
          <p:cNvPr id="26" name="罐形 1"/>
          <p:cNvSpPr/>
          <p:nvPr/>
        </p:nvSpPr>
        <p:spPr>
          <a:xfrm>
            <a:off x="4846053" y="4316579"/>
            <a:ext cx="2345717" cy="1216152"/>
          </a:xfrm>
          <a:prstGeom prst="can">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1" b="1" dirty="0">
                <a:solidFill>
                  <a:schemeClr val="tx1"/>
                </a:solidFill>
                <a:latin typeface="Times New Roman" charset="0"/>
                <a:ea typeface="Times New Roman" charset="0"/>
                <a:cs typeface="Times New Roman" charset="0"/>
              </a:rPr>
              <a:t>API Knowledge</a:t>
            </a:r>
          </a:p>
          <a:p>
            <a:pPr algn="ctr"/>
            <a:r>
              <a:rPr lang="en-US" altLang="zh-CN" sz="2401" b="1" dirty="0">
                <a:solidFill>
                  <a:schemeClr val="tx1"/>
                </a:solidFill>
                <a:latin typeface="Times New Roman" charset="0"/>
                <a:ea typeface="Times New Roman" charset="0"/>
                <a:cs typeface="Times New Roman" charset="0"/>
              </a:rPr>
              <a:t>Graph</a:t>
            </a:r>
            <a:endParaRPr lang="zh-CN" altLang="en-US" sz="2401" b="1" dirty="0">
              <a:solidFill>
                <a:schemeClr val="tx1"/>
              </a:solidFill>
              <a:latin typeface="Times New Roman" charset="0"/>
              <a:ea typeface="Times New Roman" charset="0"/>
              <a:cs typeface="Times New Roman" charset="0"/>
            </a:endParaRPr>
          </a:p>
        </p:txBody>
      </p:sp>
      <p:cxnSp>
        <p:nvCxnSpPr>
          <p:cNvPr id="35" name="直线箭头连接符 50"/>
          <p:cNvCxnSpPr>
            <a:endCxn id="26" idx="2"/>
          </p:cNvCxnSpPr>
          <p:nvPr/>
        </p:nvCxnSpPr>
        <p:spPr>
          <a:xfrm>
            <a:off x="3308785" y="4920272"/>
            <a:ext cx="1537268" cy="4383"/>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417889" y="4229016"/>
            <a:ext cx="1452372" cy="646331"/>
          </a:xfrm>
          <a:prstGeom prst="rect">
            <a:avLst/>
          </a:prstGeom>
        </p:spPr>
        <p:txBody>
          <a:bodyPr wrap="square">
            <a:spAutoFit/>
          </a:bodyPr>
          <a:lstStyle/>
          <a:p>
            <a:r>
              <a:rPr lang="en-US" altLang="zh-CN" b="1" dirty="0" smtClean="0">
                <a:latin typeface="Times New Roman" charset="0"/>
                <a:ea typeface="Times New Roman" charset="0"/>
                <a:cs typeface="Times New Roman" charset="0"/>
              </a:rPr>
              <a:t>Structural</a:t>
            </a:r>
            <a:endParaRPr lang="en-US" altLang="zh-CN" b="1" dirty="0">
              <a:latin typeface="Times New Roman" charset="0"/>
              <a:ea typeface="Times New Roman" charset="0"/>
              <a:cs typeface="Times New Roman" charset="0"/>
            </a:endParaRPr>
          </a:p>
          <a:p>
            <a:r>
              <a:rPr lang="en-US" altLang="zh-CN" b="1" dirty="0">
                <a:latin typeface="Times New Roman" charset="0"/>
                <a:ea typeface="Times New Roman" charset="0"/>
                <a:cs typeface="Times New Roman" charset="0"/>
              </a:rPr>
              <a:t>Knowledge</a:t>
            </a:r>
            <a:endParaRPr lang="zh-CN" altLang="en-US" b="1" dirty="0"/>
          </a:p>
        </p:txBody>
      </p:sp>
      <p:cxnSp>
        <p:nvCxnSpPr>
          <p:cNvPr id="37" name="直线箭头连接符 21"/>
          <p:cNvCxnSpPr>
            <a:endCxn id="20" idx="0"/>
          </p:cNvCxnSpPr>
          <p:nvPr/>
        </p:nvCxnSpPr>
        <p:spPr>
          <a:xfrm>
            <a:off x="1847243" y="3429105"/>
            <a:ext cx="1" cy="1013647"/>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019596" y="3594617"/>
            <a:ext cx="1289189" cy="646331"/>
          </a:xfrm>
          <a:prstGeom prst="rect">
            <a:avLst/>
          </a:prstGeom>
        </p:spPr>
        <p:txBody>
          <a:bodyPr wrap="square">
            <a:spAutoFit/>
          </a:bodyPr>
          <a:lstStyle/>
          <a:p>
            <a:r>
              <a:rPr lang="en-US" altLang="zh-CN" b="1" dirty="0">
                <a:latin typeface="Times New Roman" charset="0"/>
                <a:ea typeface="Times New Roman" charset="0"/>
                <a:cs typeface="Times New Roman" charset="0"/>
              </a:rPr>
              <a:t>Structured Forms</a:t>
            </a:r>
            <a:endParaRPr lang="zh-CN" altLang="en-US" b="1" dirty="0">
              <a:latin typeface="Times New Roman" charset="0"/>
              <a:ea typeface="Times New Roman" charset="0"/>
              <a:cs typeface="Times New Roman" charset="0"/>
            </a:endParaRPr>
          </a:p>
        </p:txBody>
      </p:sp>
      <p:cxnSp>
        <p:nvCxnSpPr>
          <p:cNvPr id="39" name="直线箭头连接符 30"/>
          <p:cNvCxnSpPr>
            <a:endCxn id="22" idx="1"/>
          </p:cNvCxnSpPr>
          <p:nvPr/>
        </p:nvCxnSpPr>
        <p:spPr>
          <a:xfrm flipV="1">
            <a:off x="2368459" y="2428527"/>
            <a:ext cx="2187141"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521300" y="2465768"/>
            <a:ext cx="2008687" cy="369332"/>
          </a:xfrm>
          <a:prstGeom prst="rect">
            <a:avLst/>
          </a:prstGeom>
        </p:spPr>
        <p:txBody>
          <a:bodyPr wrap="square">
            <a:spAutoFit/>
          </a:bodyPr>
          <a:lstStyle/>
          <a:p>
            <a:r>
              <a:rPr lang="en-US" altLang="zh-CN" b="1" dirty="0">
                <a:latin typeface="Times New Roman" charset="0"/>
                <a:ea typeface="Times New Roman" charset="0"/>
                <a:cs typeface="Times New Roman" charset="0"/>
              </a:rPr>
              <a:t>Text Descriptions</a:t>
            </a:r>
            <a:endParaRPr lang="zh-CN" altLang="en-US" b="1" dirty="0">
              <a:latin typeface="Times New Roman" charset="0"/>
              <a:ea typeface="Times New Roman" charset="0"/>
              <a:cs typeface="Times New Roman" charset="0"/>
            </a:endParaRPr>
          </a:p>
        </p:txBody>
      </p:sp>
      <p:cxnSp>
        <p:nvCxnSpPr>
          <p:cNvPr id="42" name="直线箭头连接符 46"/>
          <p:cNvCxnSpPr/>
          <p:nvPr/>
        </p:nvCxnSpPr>
        <p:spPr>
          <a:xfrm flipH="1" flipV="1">
            <a:off x="7191770" y="5212854"/>
            <a:ext cx="2345717" cy="716"/>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7214072" y="4847216"/>
            <a:ext cx="2824526" cy="369332"/>
          </a:xfrm>
          <a:prstGeom prst="rect">
            <a:avLst/>
          </a:prstGeom>
        </p:spPr>
        <p:txBody>
          <a:bodyPr wrap="square">
            <a:spAutoFit/>
          </a:bodyPr>
          <a:lstStyle/>
          <a:p>
            <a:r>
              <a:rPr lang="en-US" altLang="zh-CN" b="1" dirty="0" smtClean="0">
                <a:latin typeface="Times New Roman" charset="0"/>
                <a:cs typeface="Times New Roman" charset="0"/>
              </a:rPr>
              <a:t>Concepts and Relations</a:t>
            </a:r>
            <a:endParaRPr lang="zh-CN" altLang="en-US" b="1" dirty="0"/>
          </a:p>
        </p:txBody>
      </p:sp>
      <p:cxnSp>
        <p:nvCxnSpPr>
          <p:cNvPr id="45" name="直线箭头连接符 54"/>
          <p:cNvCxnSpPr>
            <a:endCxn id="22" idx="2"/>
          </p:cNvCxnSpPr>
          <p:nvPr/>
        </p:nvCxnSpPr>
        <p:spPr>
          <a:xfrm flipV="1">
            <a:off x="5944494" y="2794536"/>
            <a:ext cx="0" cy="1504555"/>
          </a:xfrm>
          <a:prstGeom prst="straightConnector1">
            <a:avLst/>
          </a:prstGeom>
          <a:ln w="38100">
            <a:solidFill>
              <a:schemeClr val="tx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flipH="1">
            <a:off x="6099058" y="3170213"/>
            <a:ext cx="1839339" cy="646331"/>
          </a:xfrm>
          <a:prstGeom prst="rect">
            <a:avLst/>
          </a:prstGeom>
        </p:spPr>
        <p:txBody>
          <a:bodyPr wrap="square">
            <a:spAutoFit/>
          </a:bodyPr>
          <a:lstStyle/>
          <a:p>
            <a:r>
              <a:rPr lang="en-US" altLang="zh-CN" b="1" dirty="0">
                <a:latin typeface="Times New Roman" charset="0"/>
                <a:ea typeface="Times New Roman" charset="0"/>
                <a:cs typeface="Times New Roman" charset="0"/>
              </a:rPr>
              <a:t>Descriptive</a:t>
            </a:r>
          </a:p>
          <a:p>
            <a:r>
              <a:rPr lang="en-US" altLang="zh-CN" b="1" dirty="0">
                <a:latin typeface="Times New Roman" charset="0"/>
                <a:ea typeface="Times New Roman" charset="0"/>
                <a:cs typeface="Times New Roman" charset="0"/>
              </a:rPr>
              <a:t>Knowledge</a:t>
            </a:r>
            <a:endParaRPr lang="zh-CN" altLang="en-US" b="1" dirty="0"/>
          </a:p>
        </p:txBody>
      </p:sp>
      <p:sp>
        <p:nvSpPr>
          <p:cNvPr id="47" name="矩形 46"/>
          <p:cNvSpPr/>
          <p:nvPr/>
        </p:nvSpPr>
        <p:spPr>
          <a:xfrm>
            <a:off x="9746995" y="4686002"/>
            <a:ext cx="1958716" cy="73201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tx1"/>
                </a:solidFill>
                <a:latin typeface="Times New Roman" charset="0"/>
                <a:ea typeface="Times New Roman" charset="0"/>
                <a:cs typeface="Times New Roman" charset="0"/>
              </a:rPr>
              <a:t>Knowledge Fusion</a:t>
            </a:r>
            <a:endParaRPr lang="zh-CN" altLang="en-US" sz="2200" b="1" dirty="0">
              <a:solidFill>
                <a:schemeClr val="tx1"/>
              </a:solidFill>
              <a:latin typeface="Times New Roman" charset="0"/>
              <a:ea typeface="Times New Roman" charset="0"/>
              <a:cs typeface="Times New Roman" charset="0"/>
            </a:endParaRPr>
          </a:p>
        </p:txBody>
      </p:sp>
      <p:sp>
        <p:nvSpPr>
          <p:cNvPr id="48" name="矩形 47"/>
          <p:cNvSpPr/>
          <p:nvPr/>
        </p:nvSpPr>
        <p:spPr>
          <a:xfrm>
            <a:off x="7208907" y="4361793"/>
            <a:ext cx="2753897" cy="369332"/>
          </a:xfrm>
          <a:prstGeom prst="rect">
            <a:avLst/>
          </a:prstGeom>
        </p:spPr>
        <p:txBody>
          <a:bodyPr wrap="square">
            <a:spAutoFit/>
          </a:bodyPr>
          <a:lstStyle/>
          <a:p>
            <a:r>
              <a:rPr lang="en-US" altLang="zh-CN" b="1" dirty="0" smtClean="0">
                <a:latin typeface="Times New Roman" charset="0"/>
                <a:ea typeface="Times New Roman" charset="0"/>
                <a:cs typeface="Times New Roman" charset="0"/>
              </a:rPr>
              <a:t>Descriptive </a:t>
            </a:r>
            <a:r>
              <a:rPr lang="en-US" altLang="zh-CN" b="1" dirty="0">
                <a:latin typeface="Times New Roman" charset="0"/>
                <a:ea typeface="Times New Roman" charset="0"/>
                <a:cs typeface="Times New Roman" charset="0"/>
              </a:rPr>
              <a:t>Knowledge</a:t>
            </a:r>
            <a:endParaRPr lang="zh-CN" altLang="en-US" b="1" dirty="0"/>
          </a:p>
        </p:txBody>
      </p:sp>
      <p:cxnSp>
        <p:nvCxnSpPr>
          <p:cNvPr id="49" name="直线箭头连接符 35"/>
          <p:cNvCxnSpPr/>
          <p:nvPr/>
        </p:nvCxnSpPr>
        <p:spPr>
          <a:xfrm>
            <a:off x="7208907" y="4830743"/>
            <a:ext cx="2500478" cy="0"/>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pic>
        <p:nvPicPr>
          <p:cNvPr id="62" name="图片 61">
            <a:extLst>
              <a:ext uri="{FF2B5EF4-FFF2-40B4-BE49-F238E27FC236}">
                <a16:creationId xmlns:a16="http://schemas.microsoft.com/office/drawing/2014/main" id="{A82F8A84-F707-42DD-AF66-08D6BD013F9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85508" y="1993444"/>
            <a:ext cx="1250981" cy="885694"/>
          </a:xfrm>
          <a:prstGeom prst="rect">
            <a:avLst/>
          </a:prstGeom>
        </p:spPr>
      </p:pic>
      <p:sp>
        <p:nvSpPr>
          <p:cNvPr id="63" name="矩形 62"/>
          <p:cNvSpPr/>
          <p:nvPr/>
        </p:nvSpPr>
        <p:spPr>
          <a:xfrm>
            <a:off x="7338512" y="2799798"/>
            <a:ext cx="2624292" cy="707886"/>
          </a:xfrm>
          <a:prstGeom prst="rect">
            <a:avLst/>
          </a:prstGeom>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General Knowledge </a:t>
            </a:r>
            <a:r>
              <a:rPr lang="en-US" altLang="zh-CN" sz="2000" b="1" dirty="0" smtClean="0">
                <a:latin typeface="Times New Roman" panose="02020603050405020304" pitchFamily="18" charset="0"/>
                <a:cs typeface="Times New Roman" panose="02020603050405020304" pitchFamily="18" charset="0"/>
              </a:rPr>
              <a:t>Graph</a:t>
            </a:r>
            <a:endParaRPr lang="en-US" altLang="zh-CN" sz="2000" b="1" dirty="0">
              <a:latin typeface="Times New Roman" panose="02020603050405020304" pitchFamily="18" charset="0"/>
              <a:cs typeface="Times New Roman" panose="02020603050405020304" pitchFamily="18" charset="0"/>
            </a:endParaRPr>
          </a:p>
        </p:txBody>
      </p:sp>
      <p:cxnSp>
        <p:nvCxnSpPr>
          <p:cNvPr id="64" name="直线箭头连接符 54"/>
          <p:cNvCxnSpPr/>
          <p:nvPr/>
        </p:nvCxnSpPr>
        <p:spPr>
          <a:xfrm flipH="1" flipV="1">
            <a:off x="10746503" y="3921027"/>
            <a:ext cx="0" cy="792000"/>
          </a:xfrm>
          <a:prstGeom prst="straightConnector1">
            <a:avLst/>
          </a:prstGeom>
          <a:ln w="38100">
            <a:solidFill>
              <a:schemeClr val="tx1"/>
            </a:solidFill>
            <a:headEnd type="arrow" w="lg" len="lg"/>
            <a:tailEnd type="none" w="lg" len="lg"/>
          </a:ln>
        </p:spPr>
        <p:style>
          <a:lnRef idx="1">
            <a:schemeClr val="accent1"/>
          </a:lnRef>
          <a:fillRef idx="0">
            <a:schemeClr val="accent1"/>
          </a:fillRef>
          <a:effectRef idx="0">
            <a:schemeClr val="accent1"/>
          </a:effectRef>
          <a:fontRef idx="minor">
            <a:schemeClr val="tx1"/>
          </a:fontRef>
        </p:style>
      </p:cxnSp>
      <p:sp>
        <p:nvSpPr>
          <p:cNvPr id="68" name="矩形 67"/>
          <p:cNvSpPr/>
          <p:nvPr/>
        </p:nvSpPr>
        <p:spPr>
          <a:xfrm>
            <a:off x="9759944" y="3189008"/>
            <a:ext cx="1958716" cy="732019"/>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00" b="1" dirty="0">
                <a:solidFill>
                  <a:schemeClr val="tx1"/>
                </a:solidFill>
                <a:latin typeface="Times New Roman" charset="0"/>
                <a:ea typeface="Times New Roman" charset="0"/>
                <a:cs typeface="Times New Roman" charset="0"/>
              </a:rPr>
              <a:t>Generic Concept Filter</a:t>
            </a:r>
          </a:p>
        </p:txBody>
      </p:sp>
      <p:sp>
        <p:nvSpPr>
          <p:cNvPr id="70" name="矩形 69"/>
          <p:cNvSpPr/>
          <p:nvPr/>
        </p:nvSpPr>
        <p:spPr>
          <a:xfrm flipH="1">
            <a:off x="10798990" y="4006888"/>
            <a:ext cx="1839339" cy="646331"/>
          </a:xfrm>
          <a:prstGeom prst="rect">
            <a:avLst/>
          </a:prstGeom>
        </p:spPr>
        <p:txBody>
          <a:bodyPr wrap="square">
            <a:spAutoFit/>
          </a:bodyPr>
          <a:lstStyle/>
          <a:p>
            <a:r>
              <a:rPr lang="en-US" altLang="zh-CN" b="1" dirty="0" smtClean="0">
                <a:latin typeface="Times New Roman" charset="0"/>
                <a:ea typeface="Times New Roman" charset="0"/>
                <a:cs typeface="Times New Roman" charset="0"/>
              </a:rPr>
              <a:t>Software Concepts</a:t>
            </a:r>
            <a:endParaRPr lang="zh-CN" altLang="en-US" b="1" dirty="0"/>
          </a:p>
        </p:txBody>
      </p:sp>
      <p:cxnSp>
        <p:nvCxnSpPr>
          <p:cNvPr id="71" name="直线箭头连接符 21"/>
          <p:cNvCxnSpPr/>
          <p:nvPr/>
        </p:nvCxnSpPr>
        <p:spPr>
          <a:xfrm>
            <a:off x="10746503" y="2509806"/>
            <a:ext cx="1" cy="692031"/>
          </a:xfrm>
          <a:prstGeom prst="straightConnector1">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73" name="直线箭头连接符 35"/>
          <p:cNvCxnSpPr/>
          <p:nvPr/>
        </p:nvCxnSpPr>
        <p:spPr>
          <a:xfrm>
            <a:off x="9191885" y="2509806"/>
            <a:ext cx="1562501" cy="0"/>
          </a:xfrm>
          <a:prstGeom prst="straightConnector1">
            <a:avLst/>
          </a:prstGeom>
          <a:ln w="381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flipH="1">
            <a:off x="9438163" y="1911671"/>
            <a:ext cx="1839339" cy="646331"/>
          </a:xfrm>
          <a:prstGeom prst="rect">
            <a:avLst/>
          </a:prstGeom>
        </p:spPr>
        <p:txBody>
          <a:bodyPr wrap="square">
            <a:spAutoFit/>
          </a:bodyPr>
          <a:lstStyle/>
          <a:p>
            <a:r>
              <a:rPr lang="en-US" altLang="zh-CN" b="1" dirty="0" smtClean="0">
                <a:latin typeface="Times New Roman" charset="0"/>
                <a:ea typeface="Times New Roman" charset="0"/>
                <a:cs typeface="Times New Roman" charset="0"/>
              </a:rPr>
              <a:t>General Concepts</a:t>
            </a:r>
            <a:endParaRPr lang="zh-CN" altLang="en-US" b="1" dirty="0"/>
          </a:p>
        </p:txBody>
      </p:sp>
    </p:spTree>
    <p:extLst>
      <p:ext uri="{BB962C8B-B14F-4D97-AF65-F5344CB8AC3E}">
        <p14:creationId xmlns:p14="http://schemas.microsoft.com/office/powerpoint/2010/main" val="3681346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id="{DA1BD8E7-E84A-4A09-870D-1FC397853818}"/>
              </a:ext>
            </a:extLst>
          </p:cNvPr>
          <p:cNvSpPr/>
          <p:nvPr/>
        </p:nvSpPr>
        <p:spPr>
          <a:xfrm>
            <a:off x="829652" y="1376093"/>
            <a:ext cx="1731051" cy="369332"/>
          </a:xfrm>
          <a:prstGeom prst="rect">
            <a:avLst/>
          </a:prstGeom>
        </p:spPr>
        <p:txBody>
          <a:bodyPr wrap="none">
            <a:spAutoFit/>
          </a:bodyPr>
          <a:lstStyle/>
          <a:p>
            <a:r>
              <a:rPr lang="en-US" altLang="zh-CN" dirty="0" err="1"/>
              <a:t>java.nio.file.Files</a:t>
            </a:r>
            <a:endParaRPr lang="zh-CN" altLang="en-US" dirty="0"/>
          </a:p>
        </p:txBody>
      </p:sp>
      <p:pic>
        <p:nvPicPr>
          <p:cNvPr id="137" name="图片 136">
            <a:extLst>
              <a:ext uri="{FF2B5EF4-FFF2-40B4-BE49-F238E27FC236}">
                <a16:creationId xmlns:a16="http://schemas.microsoft.com/office/drawing/2014/main" id="{4A32F580-B0CE-488A-BFDF-1D9A6B928490}"/>
              </a:ext>
            </a:extLst>
          </p:cNvPr>
          <p:cNvPicPr>
            <a:picLocks noChangeAspect="1"/>
          </p:cNvPicPr>
          <p:nvPr/>
        </p:nvPicPr>
        <p:blipFill>
          <a:blip r:embed="rId3"/>
          <a:stretch>
            <a:fillRect/>
          </a:stretch>
        </p:blipFill>
        <p:spPr>
          <a:xfrm>
            <a:off x="829652" y="1933513"/>
            <a:ext cx="6748606" cy="4168663"/>
          </a:xfrm>
          <a:prstGeom prst="rect">
            <a:avLst/>
          </a:prstGeom>
        </p:spPr>
      </p:pic>
      <p:sp>
        <p:nvSpPr>
          <p:cNvPr id="138" name="椭圆 137">
            <a:extLst>
              <a:ext uri="{FF2B5EF4-FFF2-40B4-BE49-F238E27FC236}">
                <a16:creationId xmlns:a16="http://schemas.microsoft.com/office/drawing/2014/main" id="{968F3CAC-12F6-444F-992F-433565ADEAE1}"/>
              </a:ext>
            </a:extLst>
          </p:cNvPr>
          <p:cNvSpPr/>
          <p:nvPr/>
        </p:nvSpPr>
        <p:spPr>
          <a:xfrm>
            <a:off x="920990" y="1871611"/>
            <a:ext cx="4277506" cy="36264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a:extLst>
              <a:ext uri="{FF2B5EF4-FFF2-40B4-BE49-F238E27FC236}">
                <a16:creationId xmlns:a16="http://schemas.microsoft.com/office/drawing/2014/main" id="{0CDD7615-5280-4234-82AB-27A70845913D}"/>
              </a:ext>
            </a:extLst>
          </p:cNvPr>
          <p:cNvSpPr/>
          <p:nvPr/>
        </p:nvSpPr>
        <p:spPr>
          <a:xfrm>
            <a:off x="807237" y="4465063"/>
            <a:ext cx="720000" cy="32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a:extLst>
              <a:ext uri="{FF2B5EF4-FFF2-40B4-BE49-F238E27FC236}">
                <a16:creationId xmlns:a16="http://schemas.microsoft.com/office/drawing/2014/main" id="{6BF5B177-AF86-4A61-A21F-315B5DA91C49}"/>
              </a:ext>
            </a:extLst>
          </p:cNvPr>
          <p:cNvSpPr/>
          <p:nvPr/>
        </p:nvSpPr>
        <p:spPr>
          <a:xfrm>
            <a:off x="5662785" y="1851016"/>
            <a:ext cx="863124"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a:extLst>
              <a:ext uri="{FF2B5EF4-FFF2-40B4-BE49-F238E27FC236}">
                <a16:creationId xmlns:a16="http://schemas.microsoft.com/office/drawing/2014/main" id="{7539FF98-7E52-49AB-91F5-EDC2B32F9FAB}"/>
              </a:ext>
            </a:extLst>
          </p:cNvPr>
          <p:cNvSpPr/>
          <p:nvPr/>
        </p:nvSpPr>
        <p:spPr>
          <a:xfrm>
            <a:off x="807237" y="5000527"/>
            <a:ext cx="1296000" cy="324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a:extLst>
              <a:ext uri="{FF2B5EF4-FFF2-40B4-BE49-F238E27FC236}">
                <a16:creationId xmlns:a16="http://schemas.microsoft.com/office/drawing/2014/main" id="{C61E05FA-BD8B-4259-AE93-9BF2E915E898}"/>
              </a:ext>
            </a:extLst>
          </p:cNvPr>
          <p:cNvSpPr/>
          <p:nvPr/>
        </p:nvSpPr>
        <p:spPr>
          <a:xfrm>
            <a:off x="807237" y="5498920"/>
            <a:ext cx="1188000" cy="252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椭圆 144">
            <a:extLst>
              <a:ext uri="{FF2B5EF4-FFF2-40B4-BE49-F238E27FC236}">
                <a16:creationId xmlns:a16="http://schemas.microsoft.com/office/drawing/2014/main" id="{FB998B3A-62B4-4552-B95A-D448C7F973A1}"/>
              </a:ext>
            </a:extLst>
          </p:cNvPr>
          <p:cNvSpPr/>
          <p:nvPr/>
        </p:nvSpPr>
        <p:spPr>
          <a:xfrm>
            <a:off x="807237" y="5849031"/>
            <a:ext cx="972000" cy="180000"/>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椭圆 145">
            <a:extLst>
              <a:ext uri="{FF2B5EF4-FFF2-40B4-BE49-F238E27FC236}">
                <a16:creationId xmlns:a16="http://schemas.microsoft.com/office/drawing/2014/main" id="{E2D8EA74-B585-4B53-A566-05903C52FF8E}"/>
              </a:ext>
            </a:extLst>
          </p:cNvPr>
          <p:cNvSpPr/>
          <p:nvPr/>
        </p:nvSpPr>
        <p:spPr>
          <a:xfrm>
            <a:off x="786630" y="1375773"/>
            <a:ext cx="1731051" cy="36933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0" name="连接符: 肘形 149">
            <a:extLst>
              <a:ext uri="{FF2B5EF4-FFF2-40B4-BE49-F238E27FC236}">
                <a16:creationId xmlns:a16="http://schemas.microsoft.com/office/drawing/2014/main" id="{E940E9C3-0CE7-4A67-9F47-F1E44C354849}"/>
              </a:ext>
            </a:extLst>
          </p:cNvPr>
          <p:cNvCxnSpPr>
            <a:cxnSpLocks/>
            <a:stCxn id="146" idx="6"/>
            <a:endCxn id="138" idx="0"/>
          </p:cNvCxnSpPr>
          <p:nvPr/>
        </p:nvCxnSpPr>
        <p:spPr>
          <a:xfrm>
            <a:off x="2517681" y="1560439"/>
            <a:ext cx="542062" cy="311172"/>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连接符: 肘形 153">
            <a:extLst>
              <a:ext uri="{FF2B5EF4-FFF2-40B4-BE49-F238E27FC236}">
                <a16:creationId xmlns:a16="http://schemas.microsoft.com/office/drawing/2014/main" id="{2AFE9D8F-C25E-4F7C-AB96-3FAF53424871}"/>
              </a:ext>
            </a:extLst>
          </p:cNvPr>
          <p:cNvCxnSpPr>
            <a:cxnSpLocks/>
          </p:cNvCxnSpPr>
          <p:nvPr/>
        </p:nvCxnSpPr>
        <p:spPr>
          <a:xfrm rot="5400000" flipH="1" flipV="1">
            <a:off x="4776415" y="404659"/>
            <a:ext cx="22923" cy="2872440"/>
          </a:xfrm>
          <a:prstGeom prst="bentConnector3">
            <a:avLst>
              <a:gd name="adj1" fmla="val 1209978"/>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连接符: 肘形 156">
            <a:extLst>
              <a:ext uri="{FF2B5EF4-FFF2-40B4-BE49-F238E27FC236}">
                <a16:creationId xmlns:a16="http://schemas.microsoft.com/office/drawing/2014/main" id="{79DB6F29-2EB5-4182-8D25-6042BE402F60}"/>
              </a:ext>
            </a:extLst>
          </p:cNvPr>
          <p:cNvCxnSpPr>
            <a:cxnSpLocks/>
          </p:cNvCxnSpPr>
          <p:nvPr/>
        </p:nvCxnSpPr>
        <p:spPr>
          <a:xfrm rot="5400000">
            <a:off x="719845" y="3106767"/>
            <a:ext cx="2396851" cy="67653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连接符: 肘形 160">
            <a:extLst>
              <a:ext uri="{FF2B5EF4-FFF2-40B4-BE49-F238E27FC236}">
                <a16:creationId xmlns:a16="http://schemas.microsoft.com/office/drawing/2014/main" id="{B986262B-0AE4-41F8-A13C-E4473784F39E}"/>
              </a:ext>
            </a:extLst>
          </p:cNvPr>
          <p:cNvCxnSpPr>
            <a:cxnSpLocks/>
          </p:cNvCxnSpPr>
          <p:nvPr/>
        </p:nvCxnSpPr>
        <p:spPr>
          <a:xfrm rot="5400000">
            <a:off x="1185623" y="3146810"/>
            <a:ext cx="3380858" cy="1596927"/>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连接符: 肘形 161">
            <a:extLst>
              <a:ext uri="{FF2B5EF4-FFF2-40B4-BE49-F238E27FC236}">
                <a16:creationId xmlns:a16="http://schemas.microsoft.com/office/drawing/2014/main" id="{E54FA693-5984-4BAA-8510-2D5ADDEEB4A5}"/>
              </a:ext>
            </a:extLst>
          </p:cNvPr>
          <p:cNvCxnSpPr>
            <a:cxnSpLocks/>
          </p:cNvCxnSpPr>
          <p:nvPr/>
        </p:nvCxnSpPr>
        <p:spPr>
          <a:xfrm rot="5400000">
            <a:off x="1204774" y="2861546"/>
            <a:ext cx="3718944" cy="243654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连接符: 肘形 162">
            <a:extLst>
              <a:ext uri="{FF2B5EF4-FFF2-40B4-BE49-F238E27FC236}">
                <a16:creationId xmlns:a16="http://schemas.microsoft.com/office/drawing/2014/main" id="{E9A8694D-EE5B-4117-9A21-B8C8583FE8BF}"/>
              </a:ext>
            </a:extLst>
          </p:cNvPr>
          <p:cNvCxnSpPr>
            <a:cxnSpLocks/>
          </p:cNvCxnSpPr>
          <p:nvPr/>
        </p:nvCxnSpPr>
        <p:spPr>
          <a:xfrm rot="5400000">
            <a:off x="1116369" y="3283526"/>
            <a:ext cx="2937600" cy="849057"/>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7239528" y="1375773"/>
            <a:ext cx="5076415" cy="1404371"/>
            <a:chOff x="7158606" y="1027530"/>
            <a:chExt cx="5076415" cy="1404371"/>
          </a:xfrm>
        </p:grpSpPr>
        <p:sp>
          <p:nvSpPr>
            <p:cNvPr id="38" name="矩形 37">
              <a:extLst>
                <a:ext uri="{FF2B5EF4-FFF2-40B4-BE49-F238E27FC236}">
                  <a16:creationId xmlns:a16="http://schemas.microsoft.com/office/drawing/2014/main" id="{E0B2241B-0841-0F4E-840F-1AA62EF8D607}"/>
                </a:ext>
              </a:extLst>
            </p:cNvPr>
            <p:cNvSpPr/>
            <p:nvPr/>
          </p:nvSpPr>
          <p:spPr>
            <a:xfrm>
              <a:off x="7158606" y="2001014"/>
              <a:ext cx="5076415" cy="430887"/>
            </a:xfrm>
            <a:prstGeom prst="rect">
              <a:avLst/>
            </a:prstGeom>
          </p:spPr>
          <p:txBody>
            <a:bodyPr wrap="square">
              <a:spAutoFit/>
            </a:bodyPr>
            <a:lstStyle/>
            <a:p>
              <a:pPr algn="ctr"/>
              <a:r>
                <a:rPr lang="zh-CN" altLang="en-US" sz="2200" b="1" dirty="0">
                  <a:latin typeface="Times New Roman" panose="02020603050405020304" pitchFamily="18" charset="0"/>
                  <a:ea typeface="Kaiti SC" panose="02010600040101010101" pitchFamily="2" charset="-122"/>
                  <a:cs typeface="Times New Roman" panose="02020603050405020304" pitchFamily="18" charset="0"/>
                </a:rPr>
                <a:t>API </a:t>
              </a:r>
              <a:r>
                <a:rPr lang="en-US" altLang="zh-CN" sz="2200" b="1" dirty="0">
                  <a:latin typeface="Times New Roman" panose="02020603050405020304" pitchFamily="18" charset="0"/>
                  <a:ea typeface="Kaiti SC" panose="02010600040101010101" pitchFamily="2" charset="-122"/>
                  <a:cs typeface="Times New Roman" panose="02020603050405020304" pitchFamily="18" charset="0"/>
                </a:rPr>
                <a:t>Reference Documentation</a:t>
              </a:r>
              <a:endParaRPr lang="zh-CN" altLang="en-US" sz="22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39" name="图片 38">
              <a:extLst>
                <a:ext uri="{FF2B5EF4-FFF2-40B4-BE49-F238E27FC236}">
                  <a16:creationId xmlns:a16="http://schemas.microsoft.com/office/drawing/2014/main" id="{E368AE25-25B6-764C-897A-270B941871E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07096" y="1027530"/>
              <a:ext cx="1356527" cy="1123145"/>
            </a:xfrm>
            <a:prstGeom prst="rect">
              <a:avLst/>
            </a:prstGeom>
          </p:spPr>
        </p:pic>
      </p:grpSp>
      <p:sp>
        <p:nvSpPr>
          <p:cNvPr id="3" name="右箭头 2"/>
          <p:cNvSpPr/>
          <p:nvPr/>
        </p:nvSpPr>
        <p:spPr>
          <a:xfrm rot="10800000">
            <a:off x="7096805" y="1683183"/>
            <a:ext cx="1285465" cy="55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右箭头 41"/>
          <p:cNvSpPr/>
          <p:nvPr/>
        </p:nvSpPr>
        <p:spPr>
          <a:xfrm>
            <a:off x="7239528" y="4531678"/>
            <a:ext cx="1285465" cy="55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8CE56ABE-4190-4649-87F2-4A6D7DF22625}"/>
              </a:ext>
            </a:extLst>
          </p:cNvPr>
          <p:cNvGrpSpPr/>
          <p:nvPr/>
        </p:nvGrpSpPr>
        <p:grpSpPr>
          <a:xfrm>
            <a:off x="8799402" y="3698524"/>
            <a:ext cx="2214474" cy="2077427"/>
            <a:chOff x="12246183" y="1259613"/>
            <a:chExt cx="2214474" cy="2077427"/>
          </a:xfrm>
        </p:grpSpPr>
        <p:sp>
          <p:nvSpPr>
            <p:cNvPr id="44" name="椭圆 43">
              <a:extLst>
                <a:ext uri="{FF2B5EF4-FFF2-40B4-BE49-F238E27FC236}">
                  <a16:creationId xmlns:a16="http://schemas.microsoft.com/office/drawing/2014/main" id="{8B120F1D-B176-4541-9746-1238DDE54C2F}"/>
                </a:ext>
              </a:extLst>
            </p:cNvPr>
            <p:cNvSpPr>
              <a:spLocks noChangeAspect="1"/>
            </p:cNvSpPr>
            <p:nvPr/>
          </p:nvSpPr>
          <p:spPr>
            <a:xfrm rot="410265">
              <a:off x="13018811" y="1259613"/>
              <a:ext cx="327712" cy="337953"/>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DA462B7-63CC-4A81-98E1-BC1367FEC4E1}"/>
                </a:ext>
              </a:extLst>
            </p:cNvPr>
            <p:cNvSpPr>
              <a:spLocks noChangeAspect="1"/>
            </p:cNvSpPr>
            <p:nvPr/>
          </p:nvSpPr>
          <p:spPr>
            <a:xfrm>
              <a:off x="13351467" y="2553215"/>
              <a:ext cx="327712" cy="337953"/>
            </a:xfrm>
            <a:prstGeom prst="ellipse">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76E797AB-7FEB-4E38-B3D3-3A571E358B44}"/>
                </a:ext>
              </a:extLst>
            </p:cNvPr>
            <p:cNvSpPr>
              <a:spLocks noChangeAspect="1"/>
            </p:cNvSpPr>
            <p:nvPr/>
          </p:nvSpPr>
          <p:spPr>
            <a:xfrm>
              <a:off x="14132945" y="2392862"/>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7" name="椭圆 46">
              <a:extLst>
                <a:ext uri="{FF2B5EF4-FFF2-40B4-BE49-F238E27FC236}">
                  <a16:creationId xmlns:a16="http://schemas.microsoft.com/office/drawing/2014/main" id="{2B7AD205-E5B3-461C-B611-01421D8ADA37}"/>
                </a:ext>
              </a:extLst>
            </p:cNvPr>
            <p:cNvSpPr>
              <a:spLocks noChangeAspect="1"/>
            </p:cNvSpPr>
            <p:nvPr/>
          </p:nvSpPr>
          <p:spPr>
            <a:xfrm>
              <a:off x="12883112" y="2010096"/>
              <a:ext cx="327712" cy="337953"/>
            </a:xfrm>
            <a:prstGeom prst="ellipse">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929C3EC6-BE09-42E9-A2A3-D7747E1C9537}"/>
                </a:ext>
              </a:extLst>
            </p:cNvPr>
            <p:cNvSpPr>
              <a:spLocks noChangeAspect="1"/>
            </p:cNvSpPr>
            <p:nvPr/>
          </p:nvSpPr>
          <p:spPr>
            <a:xfrm>
              <a:off x="12246183" y="2143250"/>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18BBA771-4DB6-4CC4-99A0-98A41EAF3304}"/>
                </a:ext>
              </a:extLst>
            </p:cNvPr>
            <p:cNvSpPr>
              <a:spLocks noChangeAspect="1"/>
            </p:cNvSpPr>
            <p:nvPr/>
          </p:nvSpPr>
          <p:spPr>
            <a:xfrm>
              <a:off x="13986134" y="2999087"/>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0" name="椭圆 49">
              <a:extLst>
                <a:ext uri="{FF2B5EF4-FFF2-40B4-BE49-F238E27FC236}">
                  <a16:creationId xmlns:a16="http://schemas.microsoft.com/office/drawing/2014/main" id="{C1EF3B80-7552-4076-A56E-AF7820569957}"/>
                </a:ext>
              </a:extLst>
            </p:cNvPr>
            <p:cNvSpPr>
              <a:spLocks noChangeAspect="1"/>
            </p:cNvSpPr>
            <p:nvPr/>
          </p:nvSpPr>
          <p:spPr>
            <a:xfrm>
              <a:off x="12633065" y="2702052"/>
              <a:ext cx="327712" cy="337953"/>
            </a:xfrm>
            <a:prstGeom prst="ellipse">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D802FAEC-0E04-4F14-9331-BD4CF2479DA3}"/>
                </a:ext>
              </a:extLst>
            </p:cNvPr>
            <p:cNvSpPr>
              <a:spLocks noChangeAspect="1"/>
            </p:cNvSpPr>
            <p:nvPr/>
          </p:nvSpPr>
          <p:spPr>
            <a:xfrm>
              <a:off x="13667128" y="1409082"/>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2" name="直接箭头连接符 51">
              <a:extLst>
                <a:ext uri="{FF2B5EF4-FFF2-40B4-BE49-F238E27FC236}">
                  <a16:creationId xmlns:a16="http://schemas.microsoft.com/office/drawing/2014/main" id="{B328C877-B31B-41DF-AD4C-9A3285A4263E}"/>
                </a:ext>
              </a:extLst>
            </p:cNvPr>
            <p:cNvCxnSpPr>
              <a:cxnSpLocks/>
              <a:stCxn id="44" idx="6"/>
              <a:endCxn id="51" idx="2"/>
            </p:cNvCxnSpPr>
            <p:nvPr/>
          </p:nvCxnSpPr>
          <p:spPr>
            <a:xfrm>
              <a:off x="13345357" y="1448098"/>
              <a:ext cx="321771" cy="129961"/>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9F4870B2-466B-4DA7-8F24-6519804D7204}"/>
                </a:ext>
              </a:extLst>
            </p:cNvPr>
            <p:cNvCxnSpPr>
              <a:stCxn id="47" idx="0"/>
              <a:endCxn id="44" idx="4"/>
            </p:cNvCxnSpPr>
            <p:nvPr/>
          </p:nvCxnSpPr>
          <p:spPr>
            <a:xfrm flipV="1">
              <a:off x="13046968" y="1596364"/>
              <a:ext cx="115581" cy="413732"/>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54" name="直接箭头连接符 53">
              <a:extLst>
                <a:ext uri="{FF2B5EF4-FFF2-40B4-BE49-F238E27FC236}">
                  <a16:creationId xmlns:a16="http://schemas.microsoft.com/office/drawing/2014/main" id="{304F05F1-DDDC-44BF-B3B2-9DAB3F9B6D82}"/>
                </a:ext>
              </a:extLst>
            </p:cNvPr>
            <p:cNvCxnSpPr>
              <a:stCxn id="47" idx="5"/>
              <a:endCxn id="45" idx="1"/>
            </p:cNvCxnSpPr>
            <p:nvPr/>
          </p:nvCxnSpPr>
          <p:spPr>
            <a:xfrm>
              <a:off x="13162832" y="2298557"/>
              <a:ext cx="236627" cy="304150"/>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55" name="直接箭头连接符 54">
              <a:extLst>
                <a:ext uri="{FF2B5EF4-FFF2-40B4-BE49-F238E27FC236}">
                  <a16:creationId xmlns:a16="http://schemas.microsoft.com/office/drawing/2014/main" id="{F1D7EF40-870A-4BFA-AF94-71CB70CB617A}"/>
                </a:ext>
              </a:extLst>
            </p:cNvPr>
            <p:cNvCxnSpPr>
              <a:stCxn id="50" idx="0"/>
              <a:endCxn id="48" idx="5"/>
            </p:cNvCxnSpPr>
            <p:nvPr/>
          </p:nvCxnSpPr>
          <p:spPr>
            <a:xfrm flipH="1" flipV="1">
              <a:off x="12525903" y="2431711"/>
              <a:ext cx="271018" cy="270341"/>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E5416107-3E12-48A9-8EA6-697825610CB1}"/>
                </a:ext>
              </a:extLst>
            </p:cNvPr>
            <p:cNvCxnSpPr>
              <a:cxnSpLocks/>
              <a:stCxn id="45" idx="6"/>
              <a:endCxn id="46" idx="2"/>
            </p:cNvCxnSpPr>
            <p:nvPr/>
          </p:nvCxnSpPr>
          <p:spPr>
            <a:xfrm flipV="1">
              <a:off x="13679179" y="2561839"/>
              <a:ext cx="453766" cy="160353"/>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57" name="直接箭头连接符 56">
              <a:extLst>
                <a:ext uri="{FF2B5EF4-FFF2-40B4-BE49-F238E27FC236}">
                  <a16:creationId xmlns:a16="http://schemas.microsoft.com/office/drawing/2014/main" id="{4A0C6F6A-66F7-4258-BC75-2434DEF63057}"/>
                </a:ext>
              </a:extLst>
            </p:cNvPr>
            <p:cNvCxnSpPr>
              <a:cxnSpLocks/>
              <a:stCxn id="45" idx="5"/>
              <a:endCxn id="49" idx="2"/>
            </p:cNvCxnSpPr>
            <p:nvPr/>
          </p:nvCxnSpPr>
          <p:spPr>
            <a:xfrm>
              <a:off x="13631187" y="2841676"/>
              <a:ext cx="354947" cy="326388"/>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58" name="直接箭头连接符 57">
              <a:extLst>
                <a:ext uri="{FF2B5EF4-FFF2-40B4-BE49-F238E27FC236}">
                  <a16:creationId xmlns:a16="http://schemas.microsoft.com/office/drawing/2014/main" id="{B1D4F2CB-DF6A-4934-8C09-E7C89A18C8F2}"/>
                </a:ext>
              </a:extLst>
            </p:cNvPr>
            <p:cNvCxnSpPr>
              <a:cxnSpLocks/>
              <a:stCxn id="47" idx="3"/>
              <a:endCxn id="50" idx="0"/>
            </p:cNvCxnSpPr>
            <p:nvPr/>
          </p:nvCxnSpPr>
          <p:spPr>
            <a:xfrm flipH="1">
              <a:off x="12796921" y="2298557"/>
              <a:ext cx="134183" cy="403495"/>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grpSp>
      <p:sp>
        <p:nvSpPr>
          <p:cNvPr id="40" name="文本框 39">
            <a:extLst>
              <a:ext uri="{FF2B5EF4-FFF2-40B4-BE49-F238E27FC236}">
                <a16:creationId xmlns:a16="http://schemas.microsoft.com/office/drawing/2014/main" id="{AAF0C4C5-D05C-7B43-BD55-A8A6579D78B0}"/>
              </a:ext>
            </a:extLst>
          </p:cNvPr>
          <p:cNvSpPr txBox="1"/>
          <p:nvPr/>
        </p:nvSpPr>
        <p:spPr>
          <a:xfrm>
            <a:off x="0" y="256394"/>
            <a:ext cx="6042039"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Structural Knowledge Extraction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754160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down)">
                                      <p:cBhvr>
                                        <p:cTn id="15" dur="250"/>
                                        <p:tgtEl>
                                          <p:spTgt spid="20"/>
                                        </p:tgtEl>
                                      </p:cBhvr>
                                    </p:animEffect>
                                  </p:childTnLst>
                                </p:cTn>
                              </p:par>
                              <p:par>
                                <p:cTn id="16" presetID="22" presetClass="entr" presetSubtype="4" fill="hold" nodeType="with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wipe(down)">
                                      <p:cBhvr>
                                        <p:cTn id="18" dur="250"/>
                                        <p:tgtEl>
                                          <p:spTgt spid="137"/>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46"/>
                                        </p:tgtEl>
                                        <p:attrNameLst>
                                          <p:attrName>style.visibility</p:attrName>
                                        </p:attrNameLst>
                                      </p:cBhvr>
                                      <p:to>
                                        <p:strVal val="visible"/>
                                      </p:to>
                                    </p:set>
                                    <p:animEffect transition="in" filter="barn(inVertical)">
                                      <p:cBhvr>
                                        <p:cTn id="23" dur="250"/>
                                        <p:tgtEl>
                                          <p:spTgt spid="146"/>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138"/>
                                        </p:tgtEl>
                                        <p:attrNameLst>
                                          <p:attrName>style.visibility</p:attrName>
                                        </p:attrNameLst>
                                      </p:cBhvr>
                                      <p:to>
                                        <p:strVal val="visible"/>
                                      </p:to>
                                    </p:set>
                                    <p:animEffect transition="in" filter="barn(inVertical)">
                                      <p:cBhvr>
                                        <p:cTn id="26" dur="250"/>
                                        <p:tgtEl>
                                          <p:spTgt spid="13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40"/>
                                        </p:tgtEl>
                                        <p:attrNameLst>
                                          <p:attrName>style.visibility</p:attrName>
                                        </p:attrNameLst>
                                      </p:cBhvr>
                                      <p:to>
                                        <p:strVal val="visible"/>
                                      </p:to>
                                    </p:set>
                                    <p:animEffect transition="in" filter="barn(inVertical)">
                                      <p:cBhvr>
                                        <p:cTn id="29" dur="250"/>
                                        <p:tgtEl>
                                          <p:spTgt spid="140"/>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39"/>
                                        </p:tgtEl>
                                        <p:attrNameLst>
                                          <p:attrName>style.visibility</p:attrName>
                                        </p:attrNameLst>
                                      </p:cBhvr>
                                      <p:to>
                                        <p:strVal val="visible"/>
                                      </p:to>
                                    </p:set>
                                    <p:animEffect transition="in" filter="barn(inVertical)">
                                      <p:cBhvr>
                                        <p:cTn id="32" dur="250"/>
                                        <p:tgtEl>
                                          <p:spTgt spid="139"/>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43"/>
                                        </p:tgtEl>
                                        <p:attrNameLst>
                                          <p:attrName>style.visibility</p:attrName>
                                        </p:attrNameLst>
                                      </p:cBhvr>
                                      <p:to>
                                        <p:strVal val="visible"/>
                                      </p:to>
                                    </p:set>
                                    <p:animEffect transition="in" filter="barn(inVertical)">
                                      <p:cBhvr>
                                        <p:cTn id="35" dur="250"/>
                                        <p:tgtEl>
                                          <p:spTgt spid="143"/>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barn(inVertical)">
                                      <p:cBhvr>
                                        <p:cTn id="38" dur="250"/>
                                        <p:tgtEl>
                                          <p:spTgt spid="144"/>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45"/>
                                        </p:tgtEl>
                                        <p:attrNameLst>
                                          <p:attrName>style.visibility</p:attrName>
                                        </p:attrNameLst>
                                      </p:cBhvr>
                                      <p:to>
                                        <p:strVal val="visible"/>
                                      </p:to>
                                    </p:set>
                                    <p:animEffect transition="in" filter="barn(inVertical)">
                                      <p:cBhvr>
                                        <p:cTn id="41" dur="250"/>
                                        <p:tgtEl>
                                          <p:spTgt spid="145"/>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150"/>
                                        </p:tgtEl>
                                        <p:attrNameLst>
                                          <p:attrName>style.visibility</p:attrName>
                                        </p:attrNameLst>
                                      </p:cBhvr>
                                      <p:to>
                                        <p:strVal val="visible"/>
                                      </p:to>
                                    </p:set>
                                    <p:animEffect transition="in" filter="barn(inVertical)">
                                      <p:cBhvr>
                                        <p:cTn id="46" dur="250"/>
                                        <p:tgtEl>
                                          <p:spTgt spid="150"/>
                                        </p:tgtEl>
                                      </p:cBhvr>
                                    </p:animEffect>
                                  </p:childTnLst>
                                </p:cTn>
                              </p:par>
                              <p:par>
                                <p:cTn id="47" presetID="16" presetClass="entr" presetSubtype="21" fill="hold" nodeType="withEffect">
                                  <p:stCondLst>
                                    <p:cond delay="0"/>
                                  </p:stCondLst>
                                  <p:childTnLst>
                                    <p:set>
                                      <p:cBhvr>
                                        <p:cTn id="48" dur="1" fill="hold">
                                          <p:stCondLst>
                                            <p:cond delay="0"/>
                                          </p:stCondLst>
                                        </p:cTn>
                                        <p:tgtEl>
                                          <p:spTgt spid="157"/>
                                        </p:tgtEl>
                                        <p:attrNameLst>
                                          <p:attrName>style.visibility</p:attrName>
                                        </p:attrNameLst>
                                      </p:cBhvr>
                                      <p:to>
                                        <p:strVal val="visible"/>
                                      </p:to>
                                    </p:set>
                                    <p:animEffect transition="in" filter="barn(inVertical)">
                                      <p:cBhvr>
                                        <p:cTn id="49" dur="250"/>
                                        <p:tgtEl>
                                          <p:spTgt spid="157"/>
                                        </p:tgtEl>
                                      </p:cBhvr>
                                    </p:animEffect>
                                  </p:childTnLst>
                                </p:cTn>
                              </p:par>
                              <p:par>
                                <p:cTn id="50" presetID="16" presetClass="entr" presetSubtype="21" fill="hold" nodeType="withEffect">
                                  <p:stCondLst>
                                    <p:cond delay="0"/>
                                  </p:stCondLst>
                                  <p:childTnLst>
                                    <p:set>
                                      <p:cBhvr>
                                        <p:cTn id="51" dur="1" fill="hold">
                                          <p:stCondLst>
                                            <p:cond delay="0"/>
                                          </p:stCondLst>
                                        </p:cTn>
                                        <p:tgtEl>
                                          <p:spTgt spid="163"/>
                                        </p:tgtEl>
                                        <p:attrNameLst>
                                          <p:attrName>style.visibility</p:attrName>
                                        </p:attrNameLst>
                                      </p:cBhvr>
                                      <p:to>
                                        <p:strVal val="visible"/>
                                      </p:to>
                                    </p:set>
                                    <p:animEffect transition="in" filter="barn(inVertical)">
                                      <p:cBhvr>
                                        <p:cTn id="52" dur="250"/>
                                        <p:tgtEl>
                                          <p:spTgt spid="163"/>
                                        </p:tgtEl>
                                      </p:cBhvr>
                                    </p:animEffect>
                                  </p:childTnLst>
                                </p:cTn>
                              </p:par>
                              <p:par>
                                <p:cTn id="53" presetID="16" presetClass="entr" presetSubtype="21"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barn(inVertical)">
                                      <p:cBhvr>
                                        <p:cTn id="55" dur="250"/>
                                        <p:tgtEl>
                                          <p:spTgt spid="161"/>
                                        </p:tgtEl>
                                      </p:cBhvr>
                                    </p:animEffect>
                                  </p:childTnLst>
                                </p:cTn>
                              </p:par>
                              <p:par>
                                <p:cTn id="56" presetID="16" presetClass="entr" presetSubtype="21"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barn(inVertical)">
                                      <p:cBhvr>
                                        <p:cTn id="58" dur="250"/>
                                        <p:tgtEl>
                                          <p:spTgt spid="162"/>
                                        </p:tgtEl>
                                      </p:cBhvr>
                                    </p:animEffect>
                                  </p:childTnLst>
                                </p:cTn>
                              </p:par>
                              <p:par>
                                <p:cTn id="59" presetID="16" presetClass="entr" presetSubtype="21" fill="hold" nodeType="withEffect">
                                  <p:stCondLst>
                                    <p:cond delay="0"/>
                                  </p:stCondLst>
                                  <p:childTnLst>
                                    <p:set>
                                      <p:cBhvr>
                                        <p:cTn id="60" dur="1" fill="hold">
                                          <p:stCondLst>
                                            <p:cond delay="0"/>
                                          </p:stCondLst>
                                        </p:cTn>
                                        <p:tgtEl>
                                          <p:spTgt spid="154"/>
                                        </p:tgtEl>
                                        <p:attrNameLst>
                                          <p:attrName>style.visibility</p:attrName>
                                        </p:attrNameLst>
                                      </p:cBhvr>
                                      <p:to>
                                        <p:strVal val="visible"/>
                                      </p:to>
                                    </p:set>
                                    <p:animEffect transition="in" filter="barn(inVertical)">
                                      <p:cBhvr>
                                        <p:cTn id="61" dur="250"/>
                                        <p:tgtEl>
                                          <p:spTgt spid="154"/>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38" grpId="0" animBg="1"/>
      <p:bldP spid="139" grpId="0" animBg="1"/>
      <p:bldP spid="140" grpId="0" animBg="1"/>
      <p:bldP spid="143" grpId="0" animBg="1"/>
      <p:bldP spid="144" grpId="0" animBg="1"/>
      <p:bldP spid="145" grpId="0" animBg="1"/>
      <p:bldP spid="146" grpId="0" animBg="1"/>
      <p:bldP spid="3" grpId="0" animBg="1"/>
      <p:bldP spid="4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a:extLst>
              <a:ext uri="{FF2B5EF4-FFF2-40B4-BE49-F238E27FC236}">
                <a16:creationId xmlns:a16="http://schemas.microsoft.com/office/drawing/2014/main" id="{E0B2241B-0841-0F4E-840F-1AA62EF8D607}"/>
              </a:ext>
            </a:extLst>
          </p:cNvPr>
          <p:cNvSpPr/>
          <p:nvPr/>
        </p:nvSpPr>
        <p:spPr>
          <a:xfrm>
            <a:off x="356010" y="2360392"/>
            <a:ext cx="3833680" cy="707886"/>
          </a:xfrm>
          <a:prstGeom prst="rect">
            <a:avLst/>
          </a:prstGeom>
        </p:spPr>
        <p:txBody>
          <a:bodyPr wrap="square">
            <a:spAutoFit/>
          </a:bodyPr>
          <a:lstStyle/>
          <a:p>
            <a:pPr algn="ctr"/>
            <a:r>
              <a:rPr lang="zh-CN" altLang="en-US" sz="2000" b="1" dirty="0">
                <a:latin typeface="Times New Roman" panose="02020603050405020304" pitchFamily="18" charset="0"/>
                <a:ea typeface="Kaiti SC" panose="02010600040101010101" pitchFamily="2" charset="-122"/>
                <a:cs typeface="Times New Roman" panose="02020603050405020304" pitchFamily="18" charset="0"/>
              </a:rPr>
              <a:t>API </a:t>
            </a:r>
            <a:r>
              <a:rPr lang="en-US" altLang="zh-CN" sz="2000" b="1" dirty="0">
                <a:latin typeface="Times New Roman" panose="02020603050405020304" pitchFamily="18" charset="0"/>
                <a:ea typeface="Kaiti SC" panose="02010600040101010101" pitchFamily="2" charset="-122"/>
                <a:cs typeface="Times New Roman" panose="02020603050405020304" pitchFamily="18" charset="0"/>
              </a:rPr>
              <a:t>Reference </a:t>
            </a:r>
          </a:p>
          <a:p>
            <a:pPr algn="ctr"/>
            <a:r>
              <a:rPr lang="en-US" altLang="zh-CN" sz="2000" b="1" dirty="0">
                <a:latin typeface="Times New Roman" panose="02020603050405020304" pitchFamily="18" charset="0"/>
                <a:ea typeface="Kaiti SC" panose="02010600040101010101" pitchFamily="2" charset="-122"/>
                <a:cs typeface="Times New Roman" panose="02020603050405020304" pitchFamily="18" charset="0"/>
              </a:rPr>
              <a:t>Documentation</a:t>
            </a:r>
            <a:endParaRPr lang="zh-CN" altLang="en-US" sz="20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80" name="图片 79">
            <a:extLst>
              <a:ext uri="{FF2B5EF4-FFF2-40B4-BE49-F238E27FC236}">
                <a16:creationId xmlns:a16="http://schemas.microsoft.com/office/drawing/2014/main" id="{E368AE25-25B6-764C-897A-270B941871E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7774" y="1329841"/>
            <a:ext cx="1118606" cy="1030551"/>
          </a:xfrm>
          <a:prstGeom prst="rect">
            <a:avLst/>
          </a:prstGeom>
        </p:spPr>
      </p:pic>
      <p:grpSp>
        <p:nvGrpSpPr>
          <p:cNvPr id="11" name="组合 10"/>
          <p:cNvGrpSpPr/>
          <p:nvPr/>
        </p:nvGrpSpPr>
        <p:grpSpPr>
          <a:xfrm>
            <a:off x="1587210" y="3583555"/>
            <a:ext cx="6206937" cy="2632173"/>
            <a:chOff x="1587210" y="3583555"/>
            <a:chExt cx="6206937" cy="2632173"/>
          </a:xfrm>
        </p:grpSpPr>
        <p:sp>
          <p:nvSpPr>
            <p:cNvPr id="3" name="右箭头 2"/>
            <p:cNvSpPr/>
            <p:nvPr/>
          </p:nvSpPr>
          <p:spPr>
            <a:xfrm rot="10800000">
              <a:off x="4605832" y="4402851"/>
              <a:ext cx="2588878" cy="55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006392" y="4886168"/>
              <a:ext cx="3787755" cy="369332"/>
            </a:xfrm>
            <a:prstGeom prst="rect">
              <a:avLst/>
            </a:prstGeom>
          </p:spPr>
          <p:txBody>
            <a:bodyPr wrap="square">
              <a:spAutoFit/>
            </a:bodyPr>
            <a:lstStyle/>
            <a:p>
              <a:pPr marL="630000"/>
              <a:r>
                <a:rPr lang="en-US" altLang="zh-CN" b="1" dirty="0">
                  <a:latin typeface="Times New Roman" panose="02020603050405020304" pitchFamily="18" charset="0"/>
                  <a:ea typeface="Kaiti SC" charset="-122"/>
                  <a:cs typeface="Times New Roman" panose="02020603050405020304" pitchFamily="18" charset="0"/>
                </a:rPr>
                <a:t>Functionality </a:t>
              </a:r>
              <a:r>
                <a:rPr lang="en-US" altLang="zh-CN" dirty="0">
                  <a:latin typeface="Times New Roman" panose="02020603050405020304" pitchFamily="18" charset="0"/>
                  <a:ea typeface="Kaiti SC" charset="-122"/>
                  <a:cs typeface="Times New Roman" panose="02020603050405020304" pitchFamily="18" charset="0"/>
                </a:rPr>
                <a:t>+ </a:t>
              </a:r>
              <a:r>
                <a:rPr lang="en-US" altLang="zh-CN" b="1" dirty="0">
                  <a:latin typeface="Times New Roman" panose="02020603050405020304" pitchFamily="18" charset="0"/>
                  <a:ea typeface="Kaiti SC" charset="-122"/>
                  <a:cs typeface="Times New Roman" panose="02020603050405020304" pitchFamily="18" charset="0"/>
                </a:rPr>
                <a:t>Directive</a:t>
              </a:r>
              <a:endParaRPr lang="zh-CN" altLang="en-US" dirty="0">
                <a:latin typeface="Times New Roman" panose="02020603050405020304" pitchFamily="18" charset="0"/>
                <a:cs typeface="Times New Roman" panose="02020603050405020304" pitchFamily="18" charset="0"/>
              </a:endParaRPr>
            </a:p>
          </p:txBody>
        </p:sp>
        <p:pic>
          <p:nvPicPr>
            <p:cNvPr id="81" name="图片 80">
              <a:extLst>
                <a:ext uri="{FF2B5EF4-FFF2-40B4-BE49-F238E27FC236}">
                  <a16:creationId xmlns:a16="http://schemas.microsoft.com/office/drawing/2014/main" id="{47ED5192-6C11-4C33-A4F5-22AC5647F091}"/>
                </a:ext>
              </a:extLst>
            </p:cNvPr>
            <p:cNvPicPr>
              <a:picLocks noChangeAspect="1"/>
            </p:cNvPicPr>
            <p:nvPr/>
          </p:nvPicPr>
          <p:blipFill>
            <a:blip r:embed="rId4"/>
            <a:stretch>
              <a:fillRect/>
            </a:stretch>
          </p:blipFill>
          <p:spPr>
            <a:xfrm>
              <a:off x="1587210" y="3583555"/>
              <a:ext cx="2731948" cy="2632173"/>
            </a:xfrm>
            <a:prstGeom prst="rect">
              <a:avLst/>
            </a:prstGeom>
          </p:spPr>
        </p:pic>
      </p:grpSp>
      <p:grpSp>
        <p:nvGrpSpPr>
          <p:cNvPr id="10" name="组合 9"/>
          <p:cNvGrpSpPr/>
          <p:nvPr/>
        </p:nvGrpSpPr>
        <p:grpSpPr>
          <a:xfrm>
            <a:off x="5160632" y="3130272"/>
            <a:ext cx="5267033" cy="3085456"/>
            <a:chOff x="5623106" y="3110204"/>
            <a:chExt cx="5267033" cy="3085456"/>
          </a:xfrm>
        </p:grpSpPr>
        <p:sp>
          <p:nvSpPr>
            <p:cNvPr id="76" name="右箭头 75"/>
            <p:cNvSpPr/>
            <p:nvPr/>
          </p:nvSpPr>
          <p:spPr>
            <a:xfrm rot="5400000">
              <a:off x="9018585" y="3130284"/>
              <a:ext cx="581997" cy="5418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314" name="Picture 2" descr="âå¥å­åç±»âçå¾çæç´¢ç»æ"/>
            <p:cNvPicPr>
              <a:picLocks noChangeAspect="1" noChangeArrowheads="1"/>
            </p:cNvPicPr>
            <p:nvPr/>
          </p:nvPicPr>
          <p:blipFill rotWithShape="1">
            <a:blip r:embed="rId5">
              <a:extLst>
                <a:ext uri="{28A0092B-C50C-407E-A947-70E740481C1C}">
                  <a14:useLocalDpi xmlns:a14="http://schemas.microsoft.com/office/drawing/2010/main" val="0"/>
                </a:ext>
              </a:extLst>
            </a:blip>
            <a:srcRect r="2112" b="15796"/>
            <a:stretch/>
          </p:blipFill>
          <p:spPr bwMode="auto">
            <a:xfrm>
              <a:off x="8186394" y="3794358"/>
              <a:ext cx="2079197" cy="1812616"/>
            </a:xfrm>
            <a:prstGeom prst="rect">
              <a:avLst/>
            </a:prstGeom>
            <a:noFill/>
            <a:extLst>
              <a:ext uri="{909E8E84-426E-40DD-AFC4-6F175D3DCCD1}">
                <a14:hiddenFill xmlns:a14="http://schemas.microsoft.com/office/drawing/2010/main">
                  <a:solidFill>
                    <a:srgbClr val="FFFFFF"/>
                  </a:solidFill>
                </a14:hiddenFill>
              </a:ext>
            </a:extLst>
          </p:spPr>
        </p:pic>
        <p:sp>
          <p:nvSpPr>
            <p:cNvPr id="77" name="矩形 76"/>
            <p:cNvSpPr/>
            <p:nvPr/>
          </p:nvSpPr>
          <p:spPr>
            <a:xfrm>
              <a:off x="6940714" y="5549329"/>
              <a:ext cx="3949425" cy="646331"/>
            </a:xfrm>
            <a:prstGeom prst="rect">
              <a:avLst/>
            </a:prstGeom>
          </p:spPr>
          <p:txBody>
            <a:bodyPr wrap="square">
              <a:spAutoFit/>
            </a:bodyPr>
            <a:lstStyle/>
            <a:p>
              <a:pPr marL="630000" algn="ctr"/>
              <a:r>
                <a:rPr lang="en-US" altLang="zh-CN" b="1" dirty="0">
                  <a:latin typeface="Times New Roman" panose="02020603050405020304" pitchFamily="18" charset="0"/>
                  <a:cs typeface="Times New Roman" panose="02020603050405020304" pitchFamily="18" charset="0"/>
                </a:rPr>
                <a:t>Descriptive Sentence</a:t>
              </a:r>
            </a:p>
            <a:p>
              <a:pPr marL="630000" algn="ctr"/>
              <a:r>
                <a:rPr lang="en-US" altLang="zh-CN" b="1" dirty="0">
                  <a:latin typeface="Times New Roman" panose="02020603050405020304" pitchFamily="18" charset="0"/>
                  <a:cs typeface="Times New Roman" panose="02020603050405020304" pitchFamily="18" charset="0"/>
                </a:rPr>
                <a:t>Classification</a:t>
              </a:r>
              <a:endParaRPr lang="zh-CN" altLang="en-US" b="1" dirty="0">
                <a:latin typeface="Times New Roman" panose="02020603050405020304" pitchFamily="18" charset="0"/>
                <a:cs typeface="Times New Roman" panose="02020603050405020304" pitchFamily="18" charset="0"/>
              </a:endParaRPr>
            </a:p>
          </p:txBody>
        </p:sp>
        <p:sp>
          <p:nvSpPr>
            <p:cNvPr id="82" name="矩形 81"/>
            <p:cNvSpPr/>
            <p:nvPr/>
          </p:nvSpPr>
          <p:spPr>
            <a:xfrm>
              <a:off x="5623106" y="3111129"/>
              <a:ext cx="3949425" cy="369332"/>
            </a:xfrm>
            <a:prstGeom prst="rect">
              <a:avLst/>
            </a:prstGeom>
          </p:spPr>
          <p:txBody>
            <a:bodyPr wrap="square">
              <a:spAutoFit/>
            </a:bodyPr>
            <a:lstStyle/>
            <a:p>
              <a:pPr marL="630000" algn="ctr"/>
              <a:r>
                <a:rPr lang="en-US" altLang="zh-CN" b="1" dirty="0">
                  <a:latin typeface="Times New Roman" panose="02020603050405020304" pitchFamily="18" charset="0"/>
                  <a:cs typeface="Times New Roman" panose="02020603050405020304" pitchFamily="18" charset="0"/>
                </a:rPr>
                <a:t>Descriptive Sentence</a:t>
              </a:r>
              <a:endParaRPr lang="zh-CN" altLang="en-US" b="1" dirty="0">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2893395" y="1175721"/>
            <a:ext cx="9033313" cy="1861559"/>
            <a:chOff x="1856826" y="1136149"/>
            <a:chExt cx="9033313" cy="1861559"/>
          </a:xfrm>
        </p:grpSpPr>
        <p:sp>
          <p:nvSpPr>
            <p:cNvPr id="42" name="右箭头 41"/>
            <p:cNvSpPr/>
            <p:nvPr/>
          </p:nvSpPr>
          <p:spPr>
            <a:xfrm>
              <a:off x="2595631" y="1805545"/>
              <a:ext cx="1702528" cy="557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6">
              <a:extLst>
                <a:ext uri="{28A0092B-C50C-407E-A947-70E740481C1C}">
                  <a14:useLocalDpi xmlns:a14="http://schemas.microsoft.com/office/drawing/2010/main" val="0"/>
                </a:ext>
              </a:extLst>
            </a:blip>
            <a:srcRect r="398" b="45541"/>
            <a:stretch/>
          </p:blipFill>
          <p:spPr>
            <a:xfrm>
              <a:off x="4752741" y="1136149"/>
              <a:ext cx="6137398" cy="1861559"/>
            </a:xfrm>
            <a:prstGeom prst="rect">
              <a:avLst/>
            </a:prstGeom>
          </p:spPr>
        </p:pic>
        <p:sp>
          <p:nvSpPr>
            <p:cNvPr id="6" name="矩形 5"/>
            <p:cNvSpPr/>
            <p:nvPr/>
          </p:nvSpPr>
          <p:spPr>
            <a:xfrm>
              <a:off x="1856826" y="2335568"/>
              <a:ext cx="2537233" cy="369332"/>
            </a:xfrm>
            <a:prstGeom prst="rect">
              <a:avLst/>
            </a:prstGeom>
          </p:spPr>
          <p:txBody>
            <a:bodyPr wrap="none">
              <a:spAutoFit/>
            </a:bodyPr>
            <a:lstStyle/>
            <a:p>
              <a:pPr marL="630000" algn="ctr"/>
              <a:r>
                <a:rPr lang="en-US" altLang="zh-CN" b="1" dirty="0" smtClean="0">
                  <a:latin typeface="Times New Roman" panose="02020603050405020304" pitchFamily="18" charset="0"/>
                  <a:cs typeface="Times New Roman" panose="02020603050405020304" pitchFamily="18" charset="0"/>
                </a:rPr>
                <a:t>Text Descriptions</a:t>
              </a:r>
              <a:endParaRPr lang="zh-CN" altLang="en-US" b="1" dirty="0">
                <a:latin typeface="Times New Roman" panose="02020603050405020304" pitchFamily="18" charset="0"/>
                <a:cs typeface="Times New Roman" panose="02020603050405020304" pitchFamily="18" charset="0"/>
              </a:endParaRPr>
            </a:p>
          </p:txBody>
        </p:sp>
      </p:grpSp>
      <p:sp>
        <p:nvSpPr>
          <p:cNvPr id="36" name="文本框 35">
            <a:extLst>
              <a:ext uri="{FF2B5EF4-FFF2-40B4-BE49-F238E27FC236}">
                <a16:creationId xmlns:a16="http://schemas.microsoft.com/office/drawing/2014/main" id="{AAF0C4C5-D05C-7B43-BD55-A8A6579D78B0}"/>
              </a:ext>
            </a:extLst>
          </p:cNvPr>
          <p:cNvSpPr txBox="1"/>
          <p:nvPr/>
        </p:nvSpPr>
        <p:spPr>
          <a:xfrm>
            <a:off x="0" y="256394"/>
            <a:ext cx="6203942"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Descriptive Knowledge Extraction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316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AAF0C4C5-D05C-7B43-BD55-A8A6579D78B0}"/>
              </a:ext>
            </a:extLst>
          </p:cNvPr>
          <p:cNvSpPr txBox="1"/>
          <p:nvPr/>
        </p:nvSpPr>
        <p:spPr>
          <a:xfrm>
            <a:off x="0" y="256394"/>
            <a:ext cx="4219425"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Generic Concept Filter</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45" name="标注: 线形 190">
            <a:extLst>
              <a:ext uri="{FF2B5EF4-FFF2-40B4-BE49-F238E27FC236}">
                <a16:creationId xmlns:a16="http://schemas.microsoft.com/office/drawing/2014/main" id="{9429E7D9-DB24-46E2-8AEF-685C09B637C3}"/>
              </a:ext>
            </a:extLst>
          </p:cNvPr>
          <p:cNvSpPr/>
          <p:nvPr/>
        </p:nvSpPr>
        <p:spPr>
          <a:xfrm>
            <a:off x="3677041" y="2187462"/>
            <a:ext cx="1260000" cy="380133"/>
          </a:xfrm>
          <a:prstGeom prst="borderCallout1">
            <a:avLst>
              <a:gd name="adj1" fmla="val 95726"/>
              <a:gd name="adj2" fmla="val 3479"/>
              <a:gd name="adj3" fmla="val 157602"/>
              <a:gd name="adj4" fmla="val -40661"/>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football</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46" name="标注: 线形 13">
            <a:extLst>
              <a:ext uri="{FF2B5EF4-FFF2-40B4-BE49-F238E27FC236}">
                <a16:creationId xmlns:a16="http://schemas.microsoft.com/office/drawing/2014/main" id="{1B7A1CB8-5791-42F4-879A-109B7E006A28}"/>
              </a:ext>
            </a:extLst>
          </p:cNvPr>
          <p:cNvSpPr/>
          <p:nvPr/>
        </p:nvSpPr>
        <p:spPr>
          <a:xfrm>
            <a:off x="2885981" y="4789602"/>
            <a:ext cx="979097" cy="331323"/>
          </a:xfrm>
          <a:prstGeom prst="borderCallout1">
            <a:avLst>
              <a:gd name="adj1" fmla="val -1942"/>
              <a:gd name="adj2" fmla="val 54252"/>
              <a:gd name="adj3" fmla="val -278510"/>
              <a:gd name="adj4" fmla="val 571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stream</a:t>
            </a:r>
          </a:p>
        </p:txBody>
      </p:sp>
      <p:grpSp>
        <p:nvGrpSpPr>
          <p:cNvPr id="50" name="组合 49">
            <a:extLst>
              <a:ext uri="{FF2B5EF4-FFF2-40B4-BE49-F238E27FC236}">
                <a16:creationId xmlns:a16="http://schemas.microsoft.com/office/drawing/2014/main" id="{FE98F92B-CADB-4B08-A973-7E18575A4A1F}"/>
              </a:ext>
            </a:extLst>
          </p:cNvPr>
          <p:cNvGrpSpPr/>
          <p:nvPr/>
        </p:nvGrpSpPr>
        <p:grpSpPr>
          <a:xfrm>
            <a:off x="865791" y="2521933"/>
            <a:ext cx="3255835" cy="2029021"/>
            <a:chOff x="-521521" y="2657642"/>
            <a:chExt cx="3255835" cy="2029021"/>
          </a:xfrm>
        </p:grpSpPr>
        <p:grpSp>
          <p:nvGrpSpPr>
            <p:cNvPr id="89" name="组合 88">
              <a:extLst>
                <a:ext uri="{FF2B5EF4-FFF2-40B4-BE49-F238E27FC236}">
                  <a16:creationId xmlns:a16="http://schemas.microsoft.com/office/drawing/2014/main" id="{6F1D7F3B-549C-4F97-946B-8EF6A1167A64}"/>
                </a:ext>
              </a:extLst>
            </p:cNvPr>
            <p:cNvGrpSpPr/>
            <p:nvPr/>
          </p:nvGrpSpPr>
          <p:grpSpPr>
            <a:xfrm>
              <a:off x="-521521" y="2657642"/>
              <a:ext cx="3255835" cy="2029021"/>
              <a:chOff x="203600" y="1229986"/>
              <a:chExt cx="3255835" cy="2029021"/>
            </a:xfrm>
          </p:grpSpPr>
          <p:sp>
            <p:nvSpPr>
              <p:cNvPr id="95" name="椭圆 94">
                <a:extLst>
                  <a:ext uri="{FF2B5EF4-FFF2-40B4-BE49-F238E27FC236}">
                    <a16:creationId xmlns:a16="http://schemas.microsoft.com/office/drawing/2014/main" id="{2B8044A8-65A3-4CAA-AD61-9E3E5CF6AAAA}"/>
                  </a:ext>
                </a:extLst>
              </p:cNvPr>
              <p:cNvSpPr>
                <a:spLocks noChangeAspect="1"/>
              </p:cNvSpPr>
              <p:nvPr/>
            </p:nvSpPr>
            <p:spPr>
              <a:xfrm>
                <a:off x="751028" y="220823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B1102B1C-F624-4090-8BFA-69DF31B4DC31}"/>
                  </a:ext>
                </a:extLst>
              </p:cNvPr>
              <p:cNvSpPr>
                <a:spLocks noChangeAspect="1"/>
              </p:cNvSpPr>
              <p:nvPr/>
            </p:nvSpPr>
            <p:spPr>
              <a:xfrm>
                <a:off x="2442740" y="1467809"/>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97" name="椭圆 96">
                <a:extLst>
                  <a:ext uri="{FF2B5EF4-FFF2-40B4-BE49-F238E27FC236}">
                    <a16:creationId xmlns:a16="http://schemas.microsoft.com/office/drawing/2014/main" id="{9634BA5A-4470-4C79-A083-24E2EF39FD55}"/>
                  </a:ext>
                </a:extLst>
              </p:cNvPr>
              <p:cNvSpPr>
                <a:spLocks noChangeAspect="1"/>
              </p:cNvSpPr>
              <p:nvPr/>
            </p:nvSpPr>
            <p:spPr>
              <a:xfrm>
                <a:off x="506641" y="2679904"/>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1B976384-1AB9-4A8D-9BF8-FEEF8EFA7AEE}"/>
                  </a:ext>
                </a:extLst>
              </p:cNvPr>
              <p:cNvSpPr>
                <a:spLocks noChangeAspect="1"/>
              </p:cNvSpPr>
              <p:nvPr/>
            </p:nvSpPr>
            <p:spPr>
              <a:xfrm>
                <a:off x="676873" y="237462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C165138C-B3F1-413A-8FCA-71CC443FD176}"/>
                  </a:ext>
                </a:extLst>
              </p:cNvPr>
              <p:cNvSpPr>
                <a:spLocks noChangeAspect="1"/>
              </p:cNvSpPr>
              <p:nvPr/>
            </p:nvSpPr>
            <p:spPr>
              <a:xfrm rot="410265">
                <a:off x="1400388" y="2988117"/>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a:extLst>
                  <a:ext uri="{FF2B5EF4-FFF2-40B4-BE49-F238E27FC236}">
                    <a16:creationId xmlns:a16="http://schemas.microsoft.com/office/drawing/2014/main" id="{3FC73860-579A-4A51-BEB4-930DB7D31DCA}"/>
                  </a:ext>
                </a:extLst>
              </p:cNvPr>
              <p:cNvSpPr>
                <a:spLocks noChangeAspect="1"/>
              </p:cNvSpPr>
              <p:nvPr/>
            </p:nvSpPr>
            <p:spPr>
              <a:xfrm>
                <a:off x="1453969" y="1805706"/>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0C92AED-53A8-4062-9D07-7142B5897B3A}"/>
                  </a:ext>
                </a:extLst>
              </p:cNvPr>
              <p:cNvSpPr>
                <a:spLocks noChangeAspect="1"/>
              </p:cNvSpPr>
              <p:nvPr/>
            </p:nvSpPr>
            <p:spPr>
              <a:xfrm rot="410265">
                <a:off x="1891176" y="1920905"/>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409B4903-DD0E-46EE-957D-9FBDFB4096CB}"/>
                  </a:ext>
                </a:extLst>
              </p:cNvPr>
              <p:cNvSpPr>
                <a:spLocks noChangeAspect="1"/>
              </p:cNvSpPr>
              <p:nvPr/>
            </p:nvSpPr>
            <p:spPr>
              <a:xfrm rot="410265">
                <a:off x="1018548" y="2718032"/>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03" name="椭圆 102">
                <a:extLst>
                  <a:ext uri="{FF2B5EF4-FFF2-40B4-BE49-F238E27FC236}">
                    <a16:creationId xmlns:a16="http://schemas.microsoft.com/office/drawing/2014/main" id="{9B6FA934-7FAE-44DF-B26E-C4308F29799E}"/>
                  </a:ext>
                </a:extLst>
              </p:cNvPr>
              <p:cNvSpPr>
                <a:spLocks noChangeAspect="1"/>
              </p:cNvSpPr>
              <p:nvPr/>
            </p:nvSpPr>
            <p:spPr>
              <a:xfrm>
                <a:off x="1693862" y="2180852"/>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3678FBBB-2E13-4C3E-8863-1A5AB9A1DBD5}"/>
                  </a:ext>
                </a:extLst>
              </p:cNvPr>
              <p:cNvSpPr>
                <a:spLocks noChangeAspect="1"/>
              </p:cNvSpPr>
              <p:nvPr/>
            </p:nvSpPr>
            <p:spPr>
              <a:xfrm>
                <a:off x="1042655" y="1568754"/>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1455F629-3451-4517-A967-E3A948BE071B}"/>
                  </a:ext>
                </a:extLst>
              </p:cNvPr>
              <p:cNvSpPr>
                <a:spLocks noChangeAspect="1"/>
              </p:cNvSpPr>
              <p:nvPr/>
            </p:nvSpPr>
            <p:spPr>
              <a:xfrm>
                <a:off x="2881639" y="1599407"/>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B8864055-D98D-4EA1-8101-A9FCDC810576}"/>
                  </a:ext>
                </a:extLst>
              </p:cNvPr>
              <p:cNvSpPr>
                <a:spLocks noChangeAspect="1"/>
              </p:cNvSpPr>
              <p:nvPr/>
            </p:nvSpPr>
            <p:spPr>
              <a:xfrm rot="410265">
                <a:off x="1925177" y="2727485"/>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07" name="椭圆 106">
                <a:extLst>
                  <a:ext uri="{FF2B5EF4-FFF2-40B4-BE49-F238E27FC236}">
                    <a16:creationId xmlns:a16="http://schemas.microsoft.com/office/drawing/2014/main" id="{E7CAE5CF-2F59-42B4-9B95-D205EB918C77}"/>
                  </a:ext>
                </a:extLst>
              </p:cNvPr>
              <p:cNvSpPr>
                <a:spLocks noChangeAspect="1"/>
              </p:cNvSpPr>
              <p:nvPr/>
            </p:nvSpPr>
            <p:spPr>
              <a:xfrm>
                <a:off x="1509406" y="2137704"/>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8" name="椭圆 107">
                <a:extLst>
                  <a:ext uri="{FF2B5EF4-FFF2-40B4-BE49-F238E27FC236}">
                    <a16:creationId xmlns:a16="http://schemas.microsoft.com/office/drawing/2014/main" id="{3C1257FA-E203-477B-9C9E-9F9CE54E2DFA}"/>
                  </a:ext>
                </a:extLst>
              </p:cNvPr>
              <p:cNvSpPr>
                <a:spLocks noChangeAspect="1"/>
              </p:cNvSpPr>
              <p:nvPr/>
            </p:nvSpPr>
            <p:spPr>
              <a:xfrm>
                <a:off x="1825871" y="166372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09" name="椭圆 108">
                <a:extLst>
                  <a:ext uri="{FF2B5EF4-FFF2-40B4-BE49-F238E27FC236}">
                    <a16:creationId xmlns:a16="http://schemas.microsoft.com/office/drawing/2014/main" id="{990E0F4B-B0E1-4A5B-B6B7-4E5161EBD9C2}"/>
                  </a:ext>
                </a:extLst>
              </p:cNvPr>
              <p:cNvSpPr/>
              <p:nvPr/>
            </p:nvSpPr>
            <p:spPr>
              <a:xfrm>
                <a:off x="203600" y="1229986"/>
                <a:ext cx="3255835" cy="20290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4E415271-012F-407C-8712-5D2267D9D2BC}"/>
                  </a:ext>
                </a:extLst>
              </p:cNvPr>
              <p:cNvSpPr>
                <a:spLocks noChangeAspect="1"/>
              </p:cNvSpPr>
              <p:nvPr/>
            </p:nvSpPr>
            <p:spPr>
              <a:xfrm rot="410265">
                <a:off x="650558" y="2017280"/>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1" name="椭圆 110">
                <a:extLst>
                  <a:ext uri="{FF2B5EF4-FFF2-40B4-BE49-F238E27FC236}">
                    <a16:creationId xmlns:a16="http://schemas.microsoft.com/office/drawing/2014/main" id="{1776DA68-9552-4B53-B238-E0731468D93D}"/>
                  </a:ext>
                </a:extLst>
              </p:cNvPr>
              <p:cNvSpPr>
                <a:spLocks noChangeAspect="1"/>
              </p:cNvSpPr>
              <p:nvPr/>
            </p:nvSpPr>
            <p:spPr>
              <a:xfrm>
                <a:off x="1644124" y="1947974"/>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2" name="椭圆 111">
                <a:extLst>
                  <a:ext uri="{FF2B5EF4-FFF2-40B4-BE49-F238E27FC236}">
                    <a16:creationId xmlns:a16="http://schemas.microsoft.com/office/drawing/2014/main" id="{CD35C57D-3A29-4B68-AA36-103A27915B23}"/>
                  </a:ext>
                </a:extLst>
              </p:cNvPr>
              <p:cNvSpPr>
                <a:spLocks noChangeAspect="1"/>
              </p:cNvSpPr>
              <p:nvPr/>
            </p:nvSpPr>
            <p:spPr>
              <a:xfrm>
                <a:off x="802019" y="1748847"/>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8B50CB13-F268-40A6-8875-BEF77237CCC0}"/>
                  </a:ext>
                </a:extLst>
              </p:cNvPr>
              <p:cNvSpPr>
                <a:spLocks noChangeAspect="1"/>
              </p:cNvSpPr>
              <p:nvPr/>
            </p:nvSpPr>
            <p:spPr>
              <a:xfrm>
                <a:off x="1105215" y="242878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14" name="椭圆 113">
                <a:extLst>
                  <a:ext uri="{FF2B5EF4-FFF2-40B4-BE49-F238E27FC236}">
                    <a16:creationId xmlns:a16="http://schemas.microsoft.com/office/drawing/2014/main" id="{90978012-F807-4C2A-81C7-91FE0A83AF99}"/>
                  </a:ext>
                </a:extLst>
              </p:cNvPr>
              <p:cNvSpPr>
                <a:spLocks noChangeAspect="1"/>
              </p:cNvSpPr>
              <p:nvPr/>
            </p:nvSpPr>
            <p:spPr>
              <a:xfrm>
                <a:off x="1603346" y="1412029"/>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椭圆 114">
                <a:extLst>
                  <a:ext uri="{FF2B5EF4-FFF2-40B4-BE49-F238E27FC236}">
                    <a16:creationId xmlns:a16="http://schemas.microsoft.com/office/drawing/2014/main" id="{CC61C1F4-881C-4550-A295-978F07B9F0AE}"/>
                  </a:ext>
                </a:extLst>
              </p:cNvPr>
              <p:cNvSpPr>
                <a:spLocks noChangeAspect="1"/>
              </p:cNvSpPr>
              <p:nvPr/>
            </p:nvSpPr>
            <p:spPr>
              <a:xfrm rot="410265">
                <a:off x="800082" y="2866624"/>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16" name="椭圆 115">
                <a:extLst>
                  <a:ext uri="{FF2B5EF4-FFF2-40B4-BE49-F238E27FC236}">
                    <a16:creationId xmlns:a16="http://schemas.microsoft.com/office/drawing/2014/main" id="{B9C93A28-57DC-44EC-BF75-4B171D69AED5}"/>
                  </a:ext>
                </a:extLst>
              </p:cNvPr>
              <p:cNvSpPr>
                <a:spLocks noChangeAspect="1"/>
              </p:cNvSpPr>
              <p:nvPr/>
            </p:nvSpPr>
            <p:spPr>
              <a:xfrm rot="410265">
                <a:off x="1036409" y="1729204"/>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7" name="椭圆 116">
                <a:extLst>
                  <a:ext uri="{FF2B5EF4-FFF2-40B4-BE49-F238E27FC236}">
                    <a16:creationId xmlns:a16="http://schemas.microsoft.com/office/drawing/2014/main" id="{B5040F6B-CEFA-4AA6-A957-474689790E12}"/>
                  </a:ext>
                </a:extLst>
              </p:cNvPr>
              <p:cNvSpPr>
                <a:spLocks noChangeAspect="1"/>
              </p:cNvSpPr>
              <p:nvPr/>
            </p:nvSpPr>
            <p:spPr>
              <a:xfrm>
                <a:off x="2956662" y="2130574"/>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18" name="椭圆 117">
                <a:extLst>
                  <a:ext uri="{FF2B5EF4-FFF2-40B4-BE49-F238E27FC236}">
                    <a16:creationId xmlns:a16="http://schemas.microsoft.com/office/drawing/2014/main" id="{5B26D3A0-A5DD-4893-B5BF-C11143160B3F}"/>
                  </a:ext>
                </a:extLst>
              </p:cNvPr>
              <p:cNvSpPr>
                <a:spLocks noChangeAspect="1"/>
              </p:cNvSpPr>
              <p:nvPr/>
            </p:nvSpPr>
            <p:spPr>
              <a:xfrm>
                <a:off x="2754641" y="1790329"/>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19" name="椭圆 118">
                <a:extLst>
                  <a:ext uri="{FF2B5EF4-FFF2-40B4-BE49-F238E27FC236}">
                    <a16:creationId xmlns:a16="http://schemas.microsoft.com/office/drawing/2014/main" id="{281DB014-22F5-4055-9CF2-CA15EED04522}"/>
                  </a:ext>
                </a:extLst>
              </p:cNvPr>
              <p:cNvSpPr>
                <a:spLocks noChangeAspect="1"/>
              </p:cNvSpPr>
              <p:nvPr/>
            </p:nvSpPr>
            <p:spPr>
              <a:xfrm>
                <a:off x="3286464" y="186928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84A61032-BDAE-497C-A790-8E2866F3187B}"/>
                  </a:ext>
                </a:extLst>
              </p:cNvPr>
              <p:cNvSpPr>
                <a:spLocks noChangeAspect="1"/>
              </p:cNvSpPr>
              <p:nvPr/>
            </p:nvSpPr>
            <p:spPr>
              <a:xfrm rot="410265">
                <a:off x="2570213" y="2394326"/>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1" name="椭圆 120">
                <a:extLst>
                  <a:ext uri="{FF2B5EF4-FFF2-40B4-BE49-F238E27FC236}">
                    <a16:creationId xmlns:a16="http://schemas.microsoft.com/office/drawing/2014/main" id="{39CBD4A3-C04B-402B-97E3-2A444717535D}"/>
                  </a:ext>
                </a:extLst>
              </p:cNvPr>
              <p:cNvSpPr>
                <a:spLocks noChangeAspect="1"/>
              </p:cNvSpPr>
              <p:nvPr/>
            </p:nvSpPr>
            <p:spPr>
              <a:xfrm rot="410265">
                <a:off x="2403644" y="3025195"/>
                <a:ext cx="81928" cy="84489"/>
              </a:xfrm>
              <a:prstGeom prst="ellipse">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22" name="椭圆 121">
                <a:extLst>
                  <a:ext uri="{FF2B5EF4-FFF2-40B4-BE49-F238E27FC236}">
                    <a16:creationId xmlns:a16="http://schemas.microsoft.com/office/drawing/2014/main" id="{C3EC0AC8-D092-47FE-9B38-4A03B608FBCE}"/>
                  </a:ext>
                </a:extLst>
              </p:cNvPr>
              <p:cNvSpPr>
                <a:spLocks noChangeAspect="1"/>
              </p:cNvSpPr>
              <p:nvPr/>
            </p:nvSpPr>
            <p:spPr>
              <a:xfrm rot="410265">
                <a:off x="2991977" y="2677867"/>
                <a:ext cx="81928" cy="84489"/>
              </a:xfrm>
              <a:prstGeom prst="ellipse">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chemeClr val="accent2">
                      <a:lumMod val="75000"/>
                    </a:schemeClr>
                  </a:solidFill>
                </a:endParaRPr>
              </a:p>
            </p:txBody>
          </p:sp>
          <p:sp>
            <p:nvSpPr>
              <p:cNvPr id="123" name="椭圆 122">
                <a:extLst>
                  <a:ext uri="{FF2B5EF4-FFF2-40B4-BE49-F238E27FC236}">
                    <a16:creationId xmlns:a16="http://schemas.microsoft.com/office/drawing/2014/main" id="{0C3010F4-9B60-41DC-BF33-FB8EFC6E3595}"/>
                  </a:ext>
                </a:extLst>
              </p:cNvPr>
              <p:cNvSpPr>
                <a:spLocks noChangeAspect="1"/>
              </p:cNvSpPr>
              <p:nvPr/>
            </p:nvSpPr>
            <p:spPr>
              <a:xfrm>
                <a:off x="2513831" y="202168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a:extLst>
                  <a:ext uri="{FF2B5EF4-FFF2-40B4-BE49-F238E27FC236}">
                    <a16:creationId xmlns:a16="http://schemas.microsoft.com/office/drawing/2014/main" id="{C8BED07E-2CB4-465C-B00E-9F9E55C3C7E3}"/>
                  </a:ext>
                </a:extLst>
              </p:cNvPr>
              <p:cNvSpPr>
                <a:spLocks noChangeAspect="1"/>
              </p:cNvSpPr>
              <p:nvPr/>
            </p:nvSpPr>
            <p:spPr>
              <a:xfrm>
                <a:off x="502702" y="1730572"/>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sp>
          <p:nvSpPr>
            <p:cNvPr id="90" name="椭圆 89">
              <a:extLst>
                <a:ext uri="{FF2B5EF4-FFF2-40B4-BE49-F238E27FC236}">
                  <a16:creationId xmlns:a16="http://schemas.microsoft.com/office/drawing/2014/main" id="{1230D94D-B766-484F-9D68-617978F66529}"/>
                </a:ext>
              </a:extLst>
            </p:cNvPr>
            <p:cNvSpPr>
              <a:spLocks noChangeAspect="1"/>
            </p:cNvSpPr>
            <p:nvPr/>
          </p:nvSpPr>
          <p:spPr>
            <a:xfrm>
              <a:off x="881248" y="3864247"/>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31700768-A729-4DD9-928F-AE39520F3E4B}"/>
                </a:ext>
              </a:extLst>
            </p:cNvPr>
            <p:cNvSpPr>
              <a:spLocks noChangeAspect="1"/>
            </p:cNvSpPr>
            <p:nvPr/>
          </p:nvSpPr>
          <p:spPr>
            <a:xfrm>
              <a:off x="1264036" y="356652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FE809B8E-BAA1-423D-A88A-60EDDC63E91A}"/>
                </a:ext>
              </a:extLst>
            </p:cNvPr>
            <p:cNvSpPr>
              <a:spLocks noChangeAspect="1"/>
            </p:cNvSpPr>
            <p:nvPr/>
          </p:nvSpPr>
          <p:spPr>
            <a:xfrm>
              <a:off x="413396" y="344956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95C99CFE-AA1B-411F-92B9-40F967988085}"/>
                </a:ext>
              </a:extLst>
            </p:cNvPr>
            <p:cNvSpPr>
              <a:spLocks noChangeAspect="1"/>
            </p:cNvSpPr>
            <p:nvPr/>
          </p:nvSpPr>
          <p:spPr>
            <a:xfrm>
              <a:off x="1380999" y="3864247"/>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E8F05D19-B382-4C9C-9C99-7E83109751FA}"/>
                </a:ext>
              </a:extLst>
            </p:cNvPr>
            <p:cNvSpPr>
              <a:spLocks noChangeAspect="1"/>
            </p:cNvSpPr>
            <p:nvPr/>
          </p:nvSpPr>
          <p:spPr>
            <a:xfrm>
              <a:off x="2018979" y="398121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a:extLst>
              <a:ext uri="{FF2B5EF4-FFF2-40B4-BE49-F238E27FC236}">
                <a16:creationId xmlns:a16="http://schemas.microsoft.com/office/drawing/2014/main" id="{E4E61704-05F0-4CDB-975F-D0F6B1EEF040}"/>
              </a:ext>
            </a:extLst>
          </p:cNvPr>
          <p:cNvGrpSpPr/>
          <p:nvPr/>
        </p:nvGrpSpPr>
        <p:grpSpPr>
          <a:xfrm>
            <a:off x="8523782" y="2521933"/>
            <a:ext cx="3255835" cy="2029021"/>
            <a:chOff x="-521521" y="2657642"/>
            <a:chExt cx="3255835" cy="2029021"/>
          </a:xfrm>
        </p:grpSpPr>
        <p:grpSp>
          <p:nvGrpSpPr>
            <p:cNvPr id="52" name="组合 51">
              <a:extLst>
                <a:ext uri="{FF2B5EF4-FFF2-40B4-BE49-F238E27FC236}">
                  <a16:creationId xmlns:a16="http://schemas.microsoft.com/office/drawing/2014/main" id="{12524E06-4F91-44DA-9F08-0A29F91A114E}"/>
                </a:ext>
              </a:extLst>
            </p:cNvPr>
            <p:cNvGrpSpPr/>
            <p:nvPr/>
          </p:nvGrpSpPr>
          <p:grpSpPr>
            <a:xfrm>
              <a:off x="-521521" y="2657642"/>
              <a:ext cx="3255835" cy="2029021"/>
              <a:chOff x="203600" y="1229986"/>
              <a:chExt cx="3255835" cy="2029021"/>
            </a:xfrm>
          </p:grpSpPr>
          <p:sp>
            <p:nvSpPr>
              <p:cNvPr id="58" name="椭圆 57">
                <a:extLst>
                  <a:ext uri="{FF2B5EF4-FFF2-40B4-BE49-F238E27FC236}">
                    <a16:creationId xmlns:a16="http://schemas.microsoft.com/office/drawing/2014/main" id="{9A39B683-5E02-4E34-9D12-5530F6205A4E}"/>
                  </a:ext>
                </a:extLst>
              </p:cNvPr>
              <p:cNvSpPr>
                <a:spLocks noChangeAspect="1"/>
              </p:cNvSpPr>
              <p:nvPr/>
            </p:nvSpPr>
            <p:spPr>
              <a:xfrm>
                <a:off x="751028" y="220823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1BC228B9-03FD-4794-8222-ACDC4EE6EA11}"/>
                  </a:ext>
                </a:extLst>
              </p:cNvPr>
              <p:cNvSpPr>
                <a:spLocks noChangeAspect="1"/>
              </p:cNvSpPr>
              <p:nvPr/>
            </p:nvSpPr>
            <p:spPr>
              <a:xfrm>
                <a:off x="506641" y="2679904"/>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D43B2BA4-F64C-4556-9313-81F8A13A87DB}"/>
                  </a:ext>
                </a:extLst>
              </p:cNvPr>
              <p:cNvSpPr>
                <a:spLocks noChangeAspect="1"/>
              </p:cNvSpPr>
              <p:nvPr/>
            </p:nvSpPr>
            <p:spPr>
              <a:xfrm rot="410265">
                <a:off x="1400388" y="2988117"/>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CDB8D099-375C-44C3-88AE-B43A3B59C845}"/>
                  </a:ext>
                </a:extLst>
              </p:cNvPr>
              <p:cNvSpPr>
                <a:spLocks noChangeAspect="1"/>
              </p:cNvSpPr>
              <p:nvPr/>
            </p:nvSpPr>
            <p:spPr>
              <a:xfrm>
                <a:off x="1453969" y="1805706"/>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DA737C57-38CE-44A4-8733-695FA6850146}"/>
                  </a:ext>
                </a:extLst>
              </p:cNvPr>
              <p:cNvSpPr>
                <a:spLocks noChangeAspect="1"/>
              </p:cNvSpPr>
              <p:nvPr/>
            </p:nvSpPr>
            <p:spPr>
              <a:xfrm>
                <a:off x="1693862" y="2180852"/>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A7BC45A8-AA40-4A65-BFCA-6DC27B3460DF}"/>
                  </a:ext>
                </a:extLst>
              </p:cNvPr>
              <p:cNvSpPr>
                <a:spLocks noChangeAspect="1"/>
              </p:cNvSpPr>
              <p:nvPr/>
            </p:nvSpPr>
            <p:spPr>
              <a:xfrm>
                <a:off x="1042655" y="1568754"/>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a:extLst>
                  <a:ext uri="{FF2B5EF4-FFF2-40B4-BE49-F238E27FC236}">
                    <a16:creationId xmlns:a16="http://schemas.microsoft.com/office/drawing/2014/main" id="{1A0CD1AE-337D-4FE1-A1C9-20DB36DDC58C}"/>
                  </a:ext>
                </a:extLst>
              </p:cNvPr>
              <p:cNvSpPr>
                <a:spLocks noChangeAspect="1"/>
              </p:cNvSpPr>
              <p:nvPr/>
            </p:nvSpPr>
            <p:spPr>
              <a:xfrm>
                <a:off x="2881639" y="1599407"/>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a:extLst>
                  <a:ext uri="{FF2B5EF4-FFF2-40B4-BE49-F238E27FC236}">
                    <a16:creationId xmlns:a16="http://schemas.microsoft.com/office/drawing/2014/main" id="{70BEB246-204F-4586-A373-FE2A36DC433A}"/>
                  </a:ext>
                </a:extLst>
              </p:cNvPr>
              <p:cNvSpPr/>
              <p:nvPr/>
            </p:nvSpPr>
            <p:spPr>
              <a:xfrm>
                <a:off x="203600" y="1229986"/>
                <a:ext cx="3255835" cy="202902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AF2F9AE-B00F-4C88-A0E8-3577D8FD9B78}"/>
                  </a:ext>
                </a:extLst>
              </p:cNvPr>
              <p:cNvSpPr>
                <a:spLocks noChangeAspect="1"/>
              </p:cNvSpPr>
              <p:nvPr/>
            </p:nvSpPr>
            <p:spPr>
              <a:xfrm>
                <a:off x="1603346" y="1412029"/>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7FAF1C43-23FB-4A09-BA14-58FF1DD6FA42}"/>
                  </a:ext>
                </a:extLst>
              </p:cNvPr>
              <p:cNvSpPr>
                <a:spLocks noChangeAspect="1"/>
              </p:cNvSpPr>
              <p:nvPr/>
            </p:nvSpPr>
            <p:spPr>
              <a:xfrm>
                <a:off x="3286464" y="186928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31FFA9B5-C743-424A-904D-DF10A0EF1491}"/>
                  </a:ext>
                </a:extLst>
              </p:cNvPr>
              <p:cNvSpPr>
                <a:spLocks noChangeAspect="1"/>
              </p:cNvSpPr>
              <p:nvPr/>
            </p:nvSpPr>
            <p:spPr>
              <a:xfrm>
                <a:off x="2513831" y="202168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椭圆 52">
              <a:extLst>
                <a:ext uri="{FF2B5EF4-FFF2-40B4-BE49-F238E27FC236}">
                  <a16:creationId xmlns:a16="http://schemas.microsoft.com/office/drawing/2014/main" id="{7E7493AF-BA94-47D0-887E-A146785DE0A9}"/>
                </a:ext>
              </a:extLst>
            </p:cNvPr>
            <p:cNvSpPr>
              <a:spLocks noChangeAspect="1"/>
            </p:cNvSpPr>
            <p:nvPr/>
          </p:nvSpPr>
          <p:spPr>
            <a:xfrm>
              <a:off x="881248" y="3864247"/>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6A5B4622-CDE8-48F5-A5B0-0585142E2365}"/>
                </a:ext>
              </a:extLst>
            </p:cNvPr>
            <p:cNvSpPr>
              <a:spLocks noChangeAspect="1"/>
            </p:cNvSpPr>
            <p:nvPr/>
          </p:nvSpPr>
          <p:spPr>
            <a:xfrm>
              <a:off x="1264036" y="356652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A994F8B7-A99D-4BA8-B91C-B900C9EFDC72}"/>
                </a:ext>
              </a:extLst>
            </p:cNvPr>
            <p:cNvSpPr>
              <a:spLocks noChangeAspect="1"/>
            </p:cNvSpPr>
            <p:nvPr/>
          </p:nvSpPr>
          <p:spPr>
            <a:xfrm>
              <a:off x="413396" y="344956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B3E16F6A-07B2-4CFF-8201-ACBCFD2090D7}"/>
                </a:ext>
              </a:extLst>
            </p:cNvPr>
            <p:cNvSpPr>
              <a:spLocks noChangeAspect="1"/>
            </p:cNvSpPr>
            <p:nvPr/>
          </p:nvSpPr>
          <p:spPr>
            <a:xfrm>
              <a:off x="1380999" y="3864247"/>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F3C0D3F5-0F1D-47CB-99D4-C5D234BBC1A2}"/>
                </a:ext>
              </a:extLst>
            </p:cNvPr>
            <p:cNvSpPr>
              <a:spLocks noChangeAspect="1"/>
            </p:cNvSpPr>
            <p:nvPr/>
          </p:nvSpPr>
          <p:spPr>
            <a:xfrm>
              <a:off x="2018979" y="398121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标注: 线形 187">
            <a:extLst>
              <a:ext uri="{FF2B5EF4-FFF2-40B4-BE49-F238E27FC236}">
                <a16:creationId xmlns:a16="http://schemas.microsoft.com/office/drawing/2014/main" id="{A84C4FA2-AB72-461B-BDCD-1F1FD45421FF}"/>
              </a:ext>
            </a:extLst>
          </p:cNvPr>
          <p:cNvSpPr/>
          <p:nvPr/>
        </p:nvSpPr>
        <p:spPr>
          <a:xfrm>
            <a:off x="204669" y="4449448"/>
            <a:ext cx="1195715" cy="478115"/>
          </a:xfrm>
          <a:prstGeom prst="borderCallout1">
            <a:avLst>
              <a:gd name="adj1" fmla="val 1456"/>
              <a:gd name="adj2" fmla="val 56499"/>
              <a:gd name="adj3" fmla="val -90597"/>
              <a:gd name="adj4" fmla="val 828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file system</a:t>
            </a:r>
          </a:p>
        </p:txBody>
      </p:sp>
      <p:sp>
        <p:nvSpPr>
          <p:cNvPr id="49" name="标注: 线形 191">
            <a:extLst>
              <a:ext uri="{FF2B5EF4-FFF2-40B4-BE49-F238E27FC236}">
                <a16:creationId xmlns:a16="http://schemas.microsoft.com/office/drawing/2014/main" id="{1DDF441E-248E-489E-9010-73D9EBFEF682}"/>
              </a:ext>
            </a:extLst>
          </p:cNvPr>
          <p:cNvSpPr/>
          <p:nvPr/>
        </p:nvSpPr>
        <p:spPr>
          <a:xfrm>
            <a:off x="269549" y="2121309"/>
            <a:ext cx="972000" cy="380133"/>
          </a:xfrm>
          <a:prstGeom prst="borderCallout1">
            <a:avLst>
              <a:gd name="adj1" fmla="val 95726"/>
              <a:gd name="adj2" fmla="val 51860"/>
              <a:gd name="adj3" fmla="val 242394"/>
              <a:gd name="adj4" fmla="val 14762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banana</a:t>
            </a:r>
            <a:endParaRPr lang="zh-CN" altLang="en-US" b="1" dirty="0">
              <a:solidFill>
                <a:schemeClr val="tx1"/>
              </a:solidFill>
              <a:latin typeface="Times New Roman" panose="02020603050405020304" pitchFamily="18" charset="0"/>
              <a:cs typeface="Times New Roman" panose="02020603050405020304" pitchFamily="18" charset="0"/>
            </a:endParaRPr>
          </a:p>
        </p:txBody>
      </p:sp>
      <p:grpSp>
        <p:nvGrpSpPr>
          <p:cNvPr id="37" name="组合 36"/>
          <p:cNvGrpSpPr/>
          <p:nvPr/>
        </p:nvGrpSpPr>
        <p:grpSpPr>
          <a:xfrm>
            <a:off x="4402326" y="2635740"/>
            <a:ext cx="3236784" cy="2085750"/>
            <a:chOff x="4646598" y="3596144"/>
            <a:chExt cx="3236784" cy="2085750"/>
          </a:xfrm>
        </p:grpSpPr>
        <p:pic>
          <p:nvPicPr>
            <p:cNvPr id="43" name="Picture 2" descr="âå¥å­åç±»âçå¾çæç´¢ç»æ"/>
            <p:cNvPicPr>
              <a:picLocks noChangeAspect="1" noChangeArrowheads="1"/>
            </p:cNvPicPr>
            <p:nvPr/>
          </p:nvPicPr>
          <p:blipFill rotWithShape="1">
            <a:blip r:embed="rId3">
              <a:extLst>
                <a:ext uri="{28A0092B-C50C-407E-A947-70E740481C1C}">
                  <a14:useLocalDpi xmlns:a14="http://schemas.microsoft.com/office/drawing/2010/main" val="0"/>
                </a:ext>
              </a:extLst>
            </a:blip>
            <a:srcRect r="2112" b="15796"/>
            <a:stretch/>
          </p:blipFill>
          <p:spPr bwMode="auto">
            <a:xfrm>
              <a:off x="5500113" y="3596144"/>
              <a:ext cx="2079197" cy="1812616"/>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a:extLst>
                <a:ext uri="{FF2B5EF4-FFF2-40B4-BE49-F238E27FC236}">
                  <a16:creationId xmlns:a16="http://schemas.microsoft.com/office/drawing/2014/main" id="{D2BA8E32-F100-4D07-B77E-C92C8406F235}"/>
                </a:ext>
              </a:extLst>
            </p:cNvPr>
            <p:cNvSpPr txBox="1"/>
            <p:nvPr/>
          </p:nvSpPr>
          <p:spPr>
            <a:xfrm>
              <a:off x="4646598" y="5312562"/>
              <a:ext cx="3236784" cy="369332"/>
            </a:xfrm>
            <a:prstGeom prst="rect">
              <a:avLst/>
            </a:prstGeom>
            <a:noFill/>
          </p:spPr>
          <p:txBody>
            <a:bodyPr wrap="none" rtlCol="0">
              <a:spAutoFit/>
            </a:bodyPr>
            <a:lstStyle/>
            <a:p>
              <a:pPr algn="ctr"/>
              <a:r>
                <a:rPr lang="en-US" altLang="zh-CN" b="1" dirty="0">
                  <a:latin typeface="Times New Roman" panose="02020603050405020304" pitchFamily="18" charset="0"/>
                  <a:cs typeface="Times New Roman" panose="02020603050405020304" pitchFamily="18" charset="0"/>
                </a:rPr>
                <a:t>Generic Concept Classification</a:t>
              </a:r>
              <a:endParaRPr lang="zh-CN" altLang="en-US" b="1" dirty="0">
                <a:latin typeface="Times New Roman" panose="02020603050405020304" pitchFamily="18" charset="0"/>
                <a:cs typeface="Times New Roman" panose="02020603050405020304" pitchFamily="18" charset="0"/>
              </a:endParaRPr>
            </a:p>
          </p:txBody>
        </p:sp>
      </p:grpSp>
      <p:sp>
        <p:nvSpPr>
          <p:cNvPr id="38" name="右箭头 37">
            <a:extLst>
              <a:ext uri="{FF2B5EF4-FFF2-40B4-BE49-F238E27FC236}">
                <a16:creationId xmlns:a16="http://schemas.microsoft.com/office/drawing/2014/main" id="{26A2B2FC-83CE-5A41-BD8F-686124768D3B}"/>
              </a:ext>
            </a:extLst>
          </p:cNvPr>
          <p:cNvSpPr/>
          <p:nvPr/>
        </p:nvSpPr>
        <p:spPr>
          <a:xfrm>
            <a:off x="4673355" y="2982720"/>
            <a:ext cx="668580" cy="1017696"/>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右箭头 38">
            <a:extLst>
              <a:ext uri="{FF2B5EF4-FFF2-40B4-BE49-F238E27FC236}">
                <a16:creationId xmlns:a16="http://schemas.microsoft.com/office/drawing/2014/main" id="{26A2B2FC-83CE-5A41-BD8F-686124768D3B}"/>
              </a:ext>
            </a:extLst>
          </p:cNvPr>
          <p:cNvSpPr/>
          <p:nvPr/>
        </p:nvSpPr>
        <p:spPr>
          <a:xfrm>
            <a:off x="7499969" y="2954986"/>
            <a:ext cx="668580" cy="1017696"/>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7" name="标注: 线形 187">
            <a:extLst>
              <a:ext uri="{FF2B5EF4-FFF2-40B4-BE49-F238E27FC236}">
                <a16:creationId xmlns:a16="http://schemas.microsoft.com/office/drawing/2014/main" id="{A84C4FA2-AB72-461B-BDCD-1F1FD45421FF}"/>
              </a:ext>
            </a:extLst>
          </p:cNvPr>
          <p:cNvSpPr/>
          <p:nvPr/>
        </p:nvSpPr>
        <p:spPr>
          <a:xfrm>
            <a:off x="1215700" y="5099635"/>
            <a:ext cx="1226986" cy="503281"/>
          </a:xfrm>
          <a:prstGeom prst="borderCallout1">
            <a:avLst>
              <a:gd name="adj1" fmla="val 2253"/>
              <a:gd name="adj2" fmla="val 48614"/>
              <a:gd name="adj3" fmla="val -158332"/>
              <a:gd name="adj4" fmla="val 716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directory</a:t>
            </a:r>
          </a:p>
        </p:txBody>
      </p:sp>
      <p:sp>
        <p:nvSpPr>
          <p:cNvPr id="128" name="标注: 线形 190">
            <a:extLst>
              <a:ext uri="{FF2B5EF4-FFF2-40B4-BE49-F238E27FC236}">
                <a16:creationId xmlns:a16="http://schemas.microsoft.com/office/drawing/2014/main" id="{9429E7D9-DB24-46E2-8AEF-685C09B637C3}"/>
              </a:ext>
            </a:extLst>
          </p:cNvPr>
          <p:cNvSpPr/>
          <p:nvPr/>
        </p:nvSpPr>
        <p:spPr>
          <a:xfrm>
            <a:off x="2070784" y="2068266"/>
            <a:ext cx="1260000" cy="380133"/>
          </a:xfrm>
          <a:prstGeom prst="borderCallout1">
            <a:avLst>
              <a:gd name="adj1" fmla="val 95726"/>
              <a:gd name="adj2" fmla="val 51860"/>
              <a:gd name="adj3" fmla="val 232774"/>
              <a:gd name="adj4" fmla="val 36448"/>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basketball</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29" name="标注: 线形 187">
            <a:extLst>
              <a:ext uri="{FF2B5EF4-FFF2-40B4-BE49-F238E27FC236}">
                <a16:creationId xmlns:a16="http://schemas.microsoft.com/office/drawing/2014/main" id="{A84C4FA2-AB72-461B-BDCD-1F1FD45421FF}"/>
              </a:ext>
            </a:extLst>
          </p:cNvPr>
          <p:cNvSpPr/>
          <p:nvPr/>
        </p:nvSpPr>
        <p:spPr>
          <a:xfrm>
            <a:off x="8879278" y="5114366"/>
            <a:ext cx="1226986" cy="503281"/>
          </a:xfrm>
          <a:prstGeom prst="borderCallout1">
            <a:avLst>
              <a:gd name="adj1" fmla="val 2253"/>
              <a:gd name="adj2" fmla="val 48614"/>
              <a:gd name="adj3" fmla="val -158332"/>
              <a:gd name="adj4" fmla="val 7165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directory</a:t>
            </a:r>
          </a:p>
        </p:txBody>
      </p:sp>
      <p:sp>
        <p:nvSpPr>
          <p:cNvPr id="130" name="标注: 线形 13">
            <a:extLst>
              <a:ext uri="{FF2B5EF4-FFF2-40B4-BE49-F238E27FC236}">
                <a16:creationId xmlns:a16="http://schemas.microsoft.com/office/drawing/2014/main" id="{1B7A1CB8-5791-42F4-879A-109B7E006A28}"/>
              </a:ext>
            </a:extLst>
          </p:cNvPr>
          <p:cNvSpPr/>
          <p:nvPr/>
        </p:nvSpPr>
        <p:spPr>
          <a:xfrm>
            <a:off x="10558104" y="4842885"/>
            <a:ext cx="979097" cy="331323"/>
          </a:xfrm>
          <a:prstGeom prst="borderCallout1">
            <a:avLst>
              <a:gd name="adj1" fmla="val -1942"/>
              <a:gd name="adj2" fmla="val 54252"/>
              <a:gd name="adj3" fmla="val -278510"/>
              <a:gd name="adj4" fmla="val 5713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stream</a:t>
            </a:r>
          </a:p>
        </p:txBody>
      </p:sp>
      <p:sp>
        <p:nvSpPr>
          <p:cNvPr id="131" name="标注: 线形 187">
            <a:extLst>
              <a:ext uri="{FF2B5EF4-FFF2-40B4-BE49-F238E27FC236}">
                <a16:creationId xmlns:a16="http://schemas.microsoft.com/office/drawing/2014/main" id="{A84C4FA2-AB72-461B-BDCD-1F1FD45421FF}"/>
              </a:ext>
            </a:extLst>
          </p:cNvPr>
          <p:cNvSpPr/>
          <p:nvPr/>
        </p:nvSpPr>
        <p:spPr>
          <a:xfrm>
            <a:off x="7862106" y="4477235"/>
            <a:ext cx="1195715" cy="478115"/>
          </a:xfrm>
          <a:prstGeom prst="borderCallout1">
            <a:avLst>
              <a:gd name="adj1" fmla="val 1456"/>
              <a:gd name="adj2" fmla="val 56499"/>
              <a:gd name="adj3" fmla="val -90597"/>
              <a:gd name="adj4" fmla="val 8280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file system</a:t>
            </a:r>
          </a:p>
        </p:txBody>
      </p:sp>
      <p:sp>
        <p:nvSpPr>
          <p:cNvPr id="133" name="文本框 132">
            <a:extLst>
              <a:ext uri="{FF2B5EF4-FFF2-40B4-BE49-F238E27FC236}">
                <a16:creationId xmlns:a16="http://schemas.microsoft.com/office/drawing/2014/main" id="{3915C8B2-1209-B040-87A0-4D94BA225DDD}"/>
              </a:ext>
            </a:extLst>
          </p:cNvPr>
          <p:cNvSpPr txBox="1"/>
          <p:nvPr/>
        </p:nvSpPr>
        <p:spPr>
          <a:xfrm>
            <a:off x="8480838" y="1567762"/>
            <a:ext cx="3341721" cy="584775"/>
          </a:xfrm>
          <a:prstGeom prst="rect">
            <a:avLst/>
          </a:prstGeom>
          <a:noFill/>
        </p:spPr>
        <p:txBody>
          <a:bodyPr wrap="square" rtlCol="0">
            <a:spAutoFit/>
          </a:bodyPr>
          <a:lstStyle/>
          <a:p>
            <a:pPr algn="ctr"/>
            <a:r>
              <a:rPr lang="en-US" altLang="zh-CN" sz="3200" b="1" dirty="0">
                <a:solidFill>
                  <a:srgbClr val="FF0000"/>
                </a:solidFill>
                <a:latin typeface="Times New Roman" panose="02020603050405020304" pitchFamily="18" charset="0"/>
                <a:cs typeface="Times New Roman" panose="02020603050405020304" pitchFamily="18" charset="0"/>
              </a:rPr>
              <a:t>Software Concept</a:t>
            </a:r>
            <a:endParaRPr lang="en-US" altLang="zh-CN" sz="3200" dirty="0">
              <a:solidFill>
                <a:srgbClr val="FF0000"/>
              </a:solidFill>
              <a:latin typeface="Kaiti SC" charset="-122"/>
              <a:ea typeface="Kaiti SC" charset="-122"/>
            </a:endParaRPr>
          </a:p>
        </p:txBody>
      </p:sp>
      <p:sp>
        <p:nvSpPr>
          <p:cNvPr id="134" name="文本框 133">
            <a:extLst>
              <a:ext uri="{FF2B5EF4-FFF2-40B4-BE49-F238E27FC236}">
                <a16:creationId xmlns:a16="http://schemas.microsoft.com/office/drawing/2014/main" id="{3915C8B2-1209-B040-87A0-4D94BA225DDD}"/>
              </a:ext>
            </a:extLst>
          </p:cNvPr>
          <p:cNvSpPr txBox="1"/>
          <p:nvPr/>
        </p:nvSpPr>
        <p:spPr>
          <a:xfrm>
            <a:off x="899129" y="1490480"/>
            <a:ext cx="3341721" cy="584775"/>
          </a:xfrm>
          <a:prstGeom prst="rect">
            <a:avLst/>
          </a:prstGeom>
          <a:noFill/>
        </p:spPr>
        <p:txBody>
          <a:bodyPr wrap="square" rtlCol="0">
            <a:spAutoFit/>
          </a:bodyPr>
          <a:lstStyle/>
          <a:p>
            <a:pPr algn="ctr"/>
            <a:r>
              <a:rPr lang="en-US" altLang="zh-CN" sz="3200" b="1" dirty="0">
                <a:solidFill>
                  <a:srgbClr val="FF0000"/>
                </a:solidFill>
                <a:latin typeface="Times New Roman" panose="02020603050405020304" pitchFamily="18" charset="0"/>
                <a:cs typeface="Times New Roman" panose="02020603050405020304" pitchFamily="18" charset="0"/>
              </a:rPr>
              <a:t>Generic Concept</a:t>
            </a:r>
            <a:endParaRPr lang="en-US" altLang="zh-CN" sz="3200" dirty="0">
              <a:solidFill>
                <a:srgbClr val="FF0000"/>
              </a:solidFill>
              <a:latin typeface="Kaiti SC" charset="-122"/>
              <a:ea typeface="Kaiti SC" charset="-122"/>
            </a:endParaRPr>
          </a:p>
        </p:txBody>
      </p:sp>
    </p:spTree>
    <p:extLst>
      <p:ext uri="{BB962C8B-B14F-4D97-AF65-F5344CB8AC3E}">
        <p14:creationId xmlns:p14="http://schemas.microsoft.com/office/powerpoint/2010/main" val="17073092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8" grpId="0" animBg="1"/>
      <p:bldP spid="49" grpId="0" animBg="1"/>
      <p:bldP spid="38" grpId="0" animBg="1"/>
      <p:bldP spid="39" grpId="0" animBg="1"/>
      <p:bldP spid="127" grpId="0" animBg="1"/>
      <p:bldP spid="128" grpId="0" animBg="1"/>
      <p:bldP spid="129" grpId="0" animBg="1"/>
      <p:bldP spid="130" grpId="0" animBg="1"/>
      <p:bldP spid="131" grpId="0" animBg="1"/>
      <p:bldP spid="133" grpId="0"/>
      <p:bldP spid="13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2071B415-D263-4FE8-A917-327E7D7F903B}"/>
              </a:ext>
            </a:extLst>
          </p:cNvPr>
          <p:cNvSpPr/>
          <p:nvPr/>
        </p:nvSpPr>
        <p:spPr>
          <a:xfrm>
            <a:off x="3011289" y="4061292"/>
            <a:ext cx="4152144" cy="830997"/>
          </a:xfrm>
          <a:prstGeom prst="rect">
            <a:avLst/>
          </a:prstGeom>
        </p:spPr>
        <p:txBody>
          <a:bodyPr wrap="square" lIns="0" rIns="0">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dirty="0">
                <a:latin typeface="Times New Roman" panose="02020603050405020304" pitchFamily="18" charset="0"/>
                <a:cs typeface="Times New Roman" panose="02020603050405020304" pitchFamily="18" charset="0"/>
              </a:rPr>
              <a:t>This class consists exclusively of static methods that operate on files, directories, or other types of files.</a:t>
            </a:r>
            <a:endParaRPr lang="zh-CN" altLang="en-US" sz="1600" b="1" dirty="0">
              <a:latin typeface="Times New Roman" panose="02020603050405020304" pitchFamily="18" charset="0"/>
              <a:cs typeface="Times New Roman" panose="02020603050405020304" pitchFamily="18" charset="0"/>
            </a:endParaRPr>
          </a:p>
        </p:txBody>
      </p:sp>
      <p:sp>
        <p:nvSpPr>
          <p:cNvPr id="62" name="矩形 61">
            <a:extLst>
              <a:ext uri="{FF2B5EF4-FFF2-40B4-BE49-F238E27FC236}">
                <a16:creationId xmlns:a16="http://schemas.microsoft.com/office/drawing/2014/main" id="{04D39C63-2147-4B90-9AB2-8B3869E6832E}"/>
              </a:ext>
            </a:extLst>
          </p:cNvPr>
          <p:cNvSpPr/>
          <p:nvPr/>
        </p:nvSpPr>
        <p:spPr>
          <a:xfrm>
            <a:off x="4057745" y="5352053"/>
            <a:ext cx="2039341" cy="400110"/>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pPr algn="ctr"/>
            <a:r>
              <a:rPr kumimoji="1" lang="en-US" altLang="zh-CN" sz="2000" b="1" dirty="0" err="1">
                <a:latin typeface="Times New Roman" panose="02020603050405020304" pitchFamily="18" charset="0"/>
                <a:cs typeface="Times New Roman" panose="02020603050405020304" pitchFamily="18" charset="0"/>
              </a:rPr>
              <a:t>java.nio.file.Files</a:t>
            </a:r>
            <a:endParaRPr kumimoji="1" lang="zh-CN" altLang="en-US" sz="2000" b="1" dirty="0">
              <a:latin typeface="Times New Roman" panose="02020603050405020304" pitchFamily="18" charset="0"/>
              <a:cs typeface="Times New Roman" panose="02020603050405020304" pitchFamily="18" charset="0"/>
            </a:endParaRPr>
          </a:p>
        </p:txBody>
      </p:sp>
      <p:cxnSp>
        <p:nvCxnSpPr>
          <p:cNvPr id="63" name="直线箭头连接符 23">
            <a:extLst>
              <a:ext uri="{FF2B5EF4-FFF2-40B4-BE49-F238E27FC236}">
                <a16:creationId xmlns:a16="http://schemas.microsoft.com/office/drawing/2014/main" id="{CB988E57-1C2D-4776-9376-B1F8C0EB360A}"/>
              </a:ext>
            </a:extLst>
          </p:cNvPr>
          <p:cNvCxnSpPr>
            <a:cxnSpLocks/>
            <a:endCxn id="61" idx="2"/>
          </p:cNvCxnSpPr>
          <p:nvPr/>
        </p:nvCxnSpPr>
        <p:spPr>
          <a:xfrm flipV="1">
            <a:off x="5085833" y="4892289"/>
            <a:ext cx="1528" cy="472772"/>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B12B9794-D757-490B-8585-E5F85A312C83}"/>
              </a:ext>
            </a:extLst>
          </p:cNvPr>
          <p:cNvSpPr/>
          <p:nvPr/>
        </p:nvSpPr>
        <p:spPr>
          <a:xfrm>
            <a:off x="5134708" y="5026507"/>
            <a:ext cx="1635384"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hasFunctionality</a:t>
            </a:r>
            <a:endParaRPr lang="zh-CN" altLang="en-US" sz="1600" b="1" i="1" dirty="0">
              <a:latin typeface="Times New Roman" panose="02020603050405020304" pitchFamily="18" charset="0"/>
              <a:cs typeface="Times New Roman" panose="02020603050405020304" pitchFamily="18" charset="0"/>
            </a:endParaRPr>
          </a:p>
        </p:txBody>
      </p:sp>
      <p:sp>
        <p:nvSpPr>
          <p:cNvPr id="65" name="矩形 64">
            <a:extLst>
              <a:ext uri="{FF2B5EF4-FFF2-40B4-BE49-F238E27FC236}">
                <a16:creationId xmlns:a16="http://schemas.microsoft.com/office/drawing/2014/main" id="{9925C2C7-2A91-49EF-AB57-A301477E762C}"/>
              </a:ext>
            </a:extLst>
          </p:cNvPr>
          <p:cNvSpPr/>
          <p:nvPr/>
        </p:nvSpPr>
        <p:spPr>
          <a:xfrm>
            <a:off x="7265329" y="4080530"/>
            <a:ext cx="3495540" cy="830997"/>
          </a:xfrm>
          <a:prstGeom prst="rect">
            <a:avLst/>
          </a:prstGeom>
        </p:spPr>
        <p:txBody>
          <a:bodyPr wrap="square" lIns="0" rIns="0">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dirty="0">
                <a:latin typeface="Times New Roman" panose="02020603050405020304" pitchFamily="18" charset="0"/>
                <a:cs typeface="Times New Roman" panose="02020603050405020304" pitchFamily="18" charset="0"/>
              </a:rPr>
              <a:t>Return a Stream that is lazily populated with Path by walking the file tree rooted at a given starting file.</a:t>
            </a:r>
            <a:endParaRPr lang="zh-CN" altLang="en-US" sz="1600" b="1" dirty="0">
              <a:latin typeface="Times New Roman" panose="02020603050405020304" pitchFamily="18" charset="0"/>
              <a:cs typeface="Times New Roman" panose="02020603050405020304" pitchFamily="18" charset="0"/>
            </a:endParaRPr>
          </a:p>
        </p:txBody>
      </p:sp>
      <p:sp>
        <p:nvSpPr>
          <p:cNvPr id="66" name="矩形 65">
            <a:extLst>
              <a:ext uri="{FF2B5EF4-FFF2-40B4-BE49-F238E27FC236}">
                <a16:creationId xmlns:a16="http://schemas.microsoft.com/office/drawing/2014/main" id="{EB506DDA-F12B-4595-B322-405592C9EEA2}"/>
              </a:ext>
            </a:extLst>
          </p:cNvPr>
          <p:cNvSpPr/>
          <p:nvPr/>
        </p:nvSpPr>
        <p:spPr>
          <a:xfrm>
            <a:off x="6345811" y="5348268"/>
            <a:ext cx="5334576" cy="400110"/>
          </a:xfrm>
          <a:prstGeom prst="rect">
            <a:avLst/>
          </a:prstGeom>
        </p:spPr>
        <p:txBody>
          <a:bodyPr wrap="squar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pPr algn="ctr"/>
            <a:r>
              <a:rPr kumimoji="1" lang="en-US" altLang="zh-CN" sz="2000" b="1" dirty="0" err="1">
                <a:latin typeface="Times New Roman" panose="02020603050405020304" pitchFamily="18" charset="0"/>
                <a:cs typeface="Times New Roman" panose="02020603050405020304" pitchFamily="18" charset="0"/>
              </a:rPr>
              <a:t>java.nio.file.Files.walk</a:t>
            </a:r>
            <a:r>
              <a:rPr kumimoji="1" lang="en-US" altLang="zh-CN" sz="2000" b="1" dirty="0">
                <a:latin typeface="Times New Roman" panose="02020603050405020304" pitchFamily="18" charset="0"/>
                <a:cs typeface="Times New Roman" panose="02020603050405020304" pitchFamily="18" charset="0"/>
              </a:rPr>
              <a:t>(</a:t>
            </a:r>
            <a:r>
              <a:rPr kumimoji="1" lang="en-US" altLang="zh-CN" sz="2000" b="1" dirty="0" err="1">
                <a:latin typeface="Times New Roman" panose="02020603050405020304" pitchFamily="18" charset="0"/>
                <a:cs typeface="Times New Roman" panose="02020603050405020304" pitchFamily="18" charset="0"/>
              </a:rPr>
              <a:t>Path,FileVisitOption</a:t>
            </a:r>
            <a:r>
              <a:rPr kumimoji="1" lang="en-US" altLang="zh-CN" sz="2000" b="1" dirty="0">
                <a:latin typeface="Times New Roman" panose="02020603050405020304" pitchFamily="18" charset="0"/>
                <a:cs typeface="Times New Roman" panose="02020603050405020304" pitchFamily="18" charset="0"/>
              </a:rPr>
              <a:t>...)</a:t>
            </a:r>
            <a:endParaRPr kumimoji="1" lang="zh-CN" altLang="en-US" sz="2000" b="1" dirty="0">
              <a:latin typeface="Times New Roman" panose="02020603050405020304" pitchFamily="18" charset="0"/>
              <a:cs typeface="Times New Roman" panose="02020603050405020304" pitchFamily="18" charset="0"/>
            </a:endParaRPr>
          </a:p>
        </p:txBody>
      </p:sp>
      <p:cxnSp>
        <p:nvCxnSpPr>
          <p:cNvPr id="67" name="直线箭头连接符 71">
            <a:extLst>
              <a:ext uri="{FF2B5EF4-FFF2-40B4-BE49-F238E27FC236}">
                <a16:creationId xmlns:a16="http://schemas.microsoft.com/office/drawing/2014/main" id="{F34BD586-9775-4631-80CE-31961CEB42C1}"/>
              </a:ext>
            </a:extLst>
          </p:cNvPr>
          <p:cNvCxnSpPr>
            <a:cxnSpLocks/>
            <a:stCxn id="66" idx="0"/>
            <a:endCxn id="65" idx="2"/>
          </p:cNvCxnSpPr>
          <p:nvPr/>
        </p:nvCxnSpPr>
        <p:spPr>
          <a:xfrm flipV="1">
            <a:off x="9013099" y="4911527"/>
            <a:ext cx="0" cy="43674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0F4E6ECA-EA9D-4A71-93A8-DD6ACFE73924}"/>
              </a:ext>
            </a:extLst>
          </p:cNvPr>
          <p:cNvSpPr/>
          <p:nvPr/>
        </p:nvSpPr>
        <p:spPr>
          <a:xfrm>
            <a:off x="9065780" y="5026507"/>
            <a:ext cx="1635384"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hasFunctionality</a:t>
            </a:r>
            <a:endParaRPr lang="zh-CN" altLang="en-US" sz="1600" b="1" i="1" dirty="0">
              <a:latin typeface="Times New Roman" panose="02020603050405020304" pitchFamily="18" charset="0"/>
              <a:cs typeface="Times New Roman" panose="02020603050405020304" pitchFamily="18" charset="0"/>
            </a:endParaRPr>
          </a:p>
        </p:txBody>
      </p:sp>
      <p:sp>
        <p:nvSpPr>
          <p:cNvPr id="69" name="矩形 68">
            <a:extLst>
              <a:ext uri="{FF2B5EF4-FFF2-40B4-BE49-F238E27FC236}">
                <a16:creationId xmlns:a16="http://schemas.microsoft.com/office/drawing/2014/main" id="{E6725C54-8344-403D-808D-224E0B3B2966}"/>
              </a:ext>
            </a:extLst>
          </p:cNvPr>
          <p:cNvSpPr/>
          <p:nvPr/>
        </p:nvSpPr>
        <p:spPr>
          <a:xfrm>
            <a:off x="5995460" y="3159422"/>
            <a:ext cx="900000" cy="504000"/>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lnSpc>
                <a:spcPts val="1800"/>
              </a:lnSpc>
            </a:pPr>
            <a:r>
              <a:rPr lang="en-US" altLang="zh-CN" b="1" dirty="0">
                <a:solidFill>
                  <a:schemeClr val="tx1"/>
                </a:solidFill>
                <a:latin typeface="Times New Roman" panose="02020603050405020304" pitchFamily="18" charset="0"/>
                <a:cs typeface="Times New Roman" panose="02020603050405020304" pitchFamily="18" charset="0"/>
              </a:rPr>
              <a:t>file</a:t>
            </a:r>
          </a:p>
        </p:txBody>
      </p:sp>
      <p:sp>
        <p:nvSpPr>
          <p:cNvPr id="70" name="矩形 69">
            <a:extLst>
              <a:ext uri="{FF2B5EF4-FFF2-40B4-BE49-F238E27FC236}">
                <a16:creationId xmlns:a16="http://schemas.microsoft.com/office/drawing/2014/main" id="{ED422AB5-3437-4A52-A19D-1842510EEA6F}"/>
              </a:ext>
            </a:extLst>
          </p:cNvPr>
          <p:cNvSpPr/>
          <p:nvPr/>
        </p:nvSpPr>
        <p:spPr>
          <a:xfrm>
            <a:off x="3423948" y="3161366"/>
            <a:ext cx="900000" cy="50205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lnSpc>
                <a:spcPts val="1800"/>
              </a:lnSpc>
            </a:pPr>
            <a:r>
              <a:rPr lang="en-US" altLang="zh-CN" b="1" dirty="0">
                <a:solidFill>
                  <a:schemeClr val="tx1"/>
                </a:solidFill>
                <a:latin typeface="Times New Roman" panose="02020603050405020304" pitchFamily="18" charset="0"/>
                <a:cs typeface="Times New Roman" panose="02020603050405020304" pitchFamily="18" charset="0"/>
              </a:rPr>
              <a:t>static method</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71" name="矩形 70">
            <a:extLst>
              <a:ext uri="{FF2B5EF4-FFF2-40B4-BE49-F238E27FC236}">
                <a16:creationId xmlns:a16="http://schemas.microsoft.com/office/drawing/2014/main" id="{E0250872-AFD6-48B6-AF76-2E65DAEAF975}"/>
              </a:ext>
            </a:extLst>
          </p:cNvPr>
          <p:cNvSpPr/>
          <p:nvPr/>
        </p:nvSpPr>
        <p:spPr>
          <a:xfrm>
            <a:off x="4675844" y="3159422"/>
            <a:ext cx="974483" cy="504000"/>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lnSpc>
                <a:spcPts val="1800"/>
              </a:lnSpc>
            </a:pPr>
            <a:r>
              <a:rPr lang="en-US" altLang="zh-CN" b="1" dirty="0">
                <a:solidFill>
                  <a:schemeClr val="tx1"/>
                </a:solidFill>
                <a:latin typeface="Times New Roman" panose="02020603050405020304" pitchFamily="18" charset="0"/>
                <a:cs typeface="Times New Roman" panose="02020603050405020304" pitchFamily="18" charset="0"/>
              </a:rPr>
              <a:t>directory</a:t>
            </a:r>
          </a:p>
        </p:txBody>
      </p:sp>
      <p:sp>
        <p:nvSpPr>
          <p:cNvPr id="72" name="矩形 71">
            <a:extLst>
              <a:ext uri="{FF2B5EF4-FFF2-40B4-BE49-F238E27FC236}">
                <a16:creationId xmlns:a16="http://schemas.microsoft.com/office/drawing/2014/main" id="{9E3CAC05-424C-4F68-87C4-5D0D2C43CF73}"/>
              </a:ext>
            </a:extLst>
          </p:cNvPr>
          <p:cNvSpPr/>
          <p:nvPr/>
        </p:nvSpPr>
        <p:spPr>
          <a:xfrm>
            <a:off x="8497576" y="3159422"/>
            <a:ext cx="900000" cy="504000"/>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latin typeface="Times New Roman" panose="02020603050405020304" pitchFamily="18" charset="0"/>
                <a:cs typeface="Times New Roman" panose="02020603050405020304" pitchFamily="18" charset="0"/>
              </a:rPr>
              <a:t>path</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73" name="矩形 72">
            <a:extLst>
              <a:ext uri="{FF2B5EF4-FFF2-40B4-BE49-F238E27FC236}">
                <a16:creationId xmlns:a16="http://schemas.microsoft.com/office/drawing/2014/main" id="{EB0F5261-C72A-4758-919C-63FF77236740}"/>
              </a:ext>
            </a:extLst>
          </p:cNvPr>
          <p:cNvSpPr/>
          <p:nvPr/>
        </p:nvSpPr>
        <p:spPr>
          <a:xfrm>
            <a:off x="7257349" y="3159422"/>
            <a:ext cx="900000" cy="504000"/>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latin typeface="Times New Roman" panose="02020603050405020304" pitchFamily="18" charset="0"/>
                <a:cs typeface="Times New Roman" panose="02020603050405020304" pitchFamily="18" charset="0"/>
              </a:rPr>
              <a:t>stream</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74" name="直线箭头连接符 106">
            <a:extLst>
              <a:ext uri="{FF2B5EF4-FFF2-40B4-BE49-F238E27FC236}">
                <a16:creationId xmlns:a16="http://schemas.microsoft.com/office/drawing/2014/main" id="{33ED332D-6E44-4792-9314-26AD98493B54}"/>
              </a:ext>
            </a:extLst>
          </p:cNvPr>
          <p:cNvCxnSpPr>
            <a:cxnSpLocks/>
            <a:stCxn id="61" idx="0"/>
            <a:endCxn id="69" idx="2"/>
          </p:cNvCxnSpPr>
          <p:nvPr/>
        </p:nvCxnSpPr>
        <p:spPr>
          <a:xfrm flipV="1">
            <a:off x="5087361" y="3663422"/>
            <a:ext cx="1358099" cy="39787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直线箭头连接符 112">
            <a:extLst>
              <a:ext uri="{FF2B5EF4-FFF2-40B4-BE49-F238E27FC236}">
                <a16:creationId xmlns:a16="http://schemas.microsoft.com/office/drawing/2014/main" id="{CEAF089A-B115-4767-99A8-ECD271170554}"/>
              </a:ext>
            </a:extLst>
          </p:cNvPr>
          <p:cNvCxnSpPr>
            <a:cxnSpLocks/>
            <a:stCxn id="65" idx="0"/>
            <a:endCxn id="69" idx="2"/>
          </p:cNvCxnSpPr>
          <p:nvPr/>
        </p:nvCxnSpPr>
        <p:spPr>
          <a:xfrm flipH="1" flipV="1">
            <a:off x="6445460" y="3663422"/>
            <a:ext cx="2567639" cy="4171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6" name="直线箭头连接符 131">
            <a:extLst>
              <a:ext uri="{FF2B5EF4-FFF2-40B4-BE49-F238E27FC236}">
                <a16:creationId xmlns:a16="http://schemas.microsoft.com/office/drawing/2014/main" id="{5592C5A2-0F8F-4308-B985-5CF68C49EA11}"/>
              </a:ext>
            </a:extLst>
          </p:cNvPr>
          <p:cNvCxnSpPr>
            <a:cxnSpLocks/>
            <a:stCxn id="65" idx="0"/>
            <a:endCxn id="73" idx="2"/>
          </p:cNvCxnSpPr>
          <p:nvPr/>
        </p:nvCxnSpPr>
        <p:spPr>
          <a:xfrm flipH="1" flipV="1">
            <a:off x="7707349" y="3663422"/>
            <a:ext cx="1305750" cy="4171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7" name="直线箭头连接符 134">
            <a:extLst>
              <a:ext uri="{FF2B5EF4-FFF2-40B4-BE49-F238E27FC236}">
                <a16:creationId xmlns:a16="http://schemas.microsoft.com/office/drawing/2014/main" id="{0A31441E-D430-4575-9F03-B1B10B51D84C}"/>
              </a:ext>
            </a:extLst>
          </p:cNvPr>
          <p:cNvCxnSpPr>
            <a:cxnSpLocks/>
            <a:stCxn id="65" idx="0"/>
            <a:endCxn id="72" idx="2"/>
          </p:cNvCxnSpPr>
          <p:nvPr/>
        </p:nvCxnSpPr>
        <p:spPr>
          <a:xfrm flipH="1" flipV="1">
            <a:off x="8947576" y="3663422"/>
            <a:ext cx="65523" cy="4171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8" name="直线箭头连接符 159">
            <a:extLst>
              <a:ext uri="{FF2B5EF4-FFF2-40B4-BE49-F238E27FC236}">
                <a16:creationId xmlns:a16="http://schemas.microsoft.com/office/drawing/2014/main" id="{9093E120-F9B7-4999-A2AC-1FA1753AD06A}"/>
              </a:ext>
            </a:extLst>
          </p:cNvPr>
          <p:cNvCxnSpPr>
            <a:cxnSpLocks/>
            <a:stCxn id="61" idx="0"/>
            <a:endCxn id="70" idx="2"/>
          </p:cNvCxnSpPr>
          <p:nvPr/>
        </p:nvCxnSpPr>
        <p:spPr>
          <a:xfrm flipH="1" flipV="1">
            <a:off x="3873948" y="3663422"/>
            <a:ext cx="1213413" cy="39787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线箭头连接符 164">
            <a:extLst>
              <a:ext uri="{FF2B5EF4-FFF2-40B4-BE49-F238E27FC236}">
                <a16:creationId xmlns:a16="http://schemas.microsoft.com/office/drawing/2014/main" id="{7FD55BC8-182B-4731-9C8A-63233B8CE8BE}"/>
              </a:ext>
            </a:extLst>
          </p:cNvPr>
          <p:cNvCxnSpPr>
            <a:cxnSpLocks/>
            <a:stCxn id="61" idx="0"/>
            <a:endCxn id="71" idx="2"/>
          </p:cNvCxnSpPr>
          <p:nvPr/>
        </p:nvCxnSpPr>
        <p:spPr>
          <a:xfrm flipV="1">
            <a:off x="5087361" y="3663422"/>
            <a:ext cx="75725" cy="39787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1" name="矩形 80">
            <a:extLst>
              <a:ext uri="{FF2B5EF4-FFF2-40B4-BE49-F238E27FC236}">
                <a16:creationId xmlns:a16="http://schemas.microsoft.com/office/drawing/2014/main" id="{E472D190-874E-4572-A98B-9AB02D108495}"/>
              </a:ext>
            </a:extLst>
          </p:cNvPr>
          <p:cNvSpPr/>
          <p:nvPr/>
        </p:nvSpPr>
        <p:spPr>
          <a:xfrm>
            <a:off x="4678678" y="1833495"/>
            <a:ext cx="957783" cy="460800"/>
          </a:xfrm>
          <a:prstGeom prst="rect">
            <a:avLst/>
          </a:prstGeom>
          <a:solidFill>
            <a:schemeClr val="bg1"/>
          </a:solid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latin typeface="Times New Roman" panose="02020603050405020304" pitchFamily="18" charset="0"/>
                <a:cs typeface="Times New Roman" panose="02020603050405020304" pitchFamily="18" charset="0"/>
              </a:rPr>
              <a:t>directory</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82" name="直线箭头连接符 190">
            <a:extLst>
              <a:ext uri="{FF2B5EF4-FFF2-40B4-BE49-F238E27FC236}">
                <a16:creationId xmlns:a16="http://schemas.microsoft.com/office/drawing/2014/main" id="{70F302BA-A87A-465D-930A-7C8F892793F7}"/>
              </a:ext>
            </a:extLst>
          </p:cNvPr>
          <p:cNvCxnSpPr>
            <a:cxnSpLocks/>
            <a:stCxn id="69" idx="0"/>
            <a:endCxn id="92" idx="2"/>
          </p:cNvCxnSpPr>
          <p:nvPr/>
        </p:nvCxnSpPr>
        <p:spPr>
          <a:xfrm flipH="1" flipV="1">
            <a:off x="6442850" y="2294295"/>
            <a:ext cx="0" cy="86512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3" name="直线箭头连接符 77">
            <a:extLst>
              <a:ext uri="{FF2B5EF4-FFF2-40B4-BE49-F238E27FC236}">
                <a16:creationId xmlns:a16="http://schemas.microsoft.com/office/drawing/2014/main" id="{FEF3DAF2-39EC-4B89-9829-615C5D84BB7E}"/>
              </a:ext>
            </a:extLst>
          </p:cNvPr>
          <p:cNvCxnSpPr>
            <a:cxnSpLocks/>
            <a:stCxn id="72" idx="0"/>
            <a:endCxn id="96" idx="2"/>
          </p:cNvCxnSpPr>
          <p:nvPr/>
        </p:nvCxnSpPr>
        <p:spPr>
          <a:xfrm flipH="1" flipV="1">
            <a:off x="8943518" y="2273962"/>
            <a:ext cx="0" cy="8854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0445E71B-60F0-4188-B51D-C0C9B7E67964}"/>
              </a:ext>
            </a:extLst>
          </p:cNvPr>
          <p:cNvSpPr/>
          <p:nvPr/>
        </p:nvSpPr>
        <p:spPr>
          <a:xfrm>
            <a:off x="3825472" y="3787726"/>
            <a:ext cx="805413"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referTo</a:t>
            </a:r>
            <a:endParaRPr lang="zh-CN" altLang="en-US" sz="1600" b="1" i="1" dirty="0">
              <a:latin typeface="Times New Roman" panose="02020603050405020304" pitchFamily="18" charset="0"/>
              <a:cs typeface="Times New Roman" panose="02020603050405020304" pitchFamily="18" charset="0"/>
            </a:endParaRPr>
          </a:p>
        </p:txBody>
      </p:sp>
      <p:sp>
        <p:nvSpPr>
          <p:cNvPr id="85" name="矩形 84">
            <a:extLst>
              <a:ext uri="{FF2B5EF4-FFF2-40B4-BE49-F238E27FC236}">
                <a16:creationId xmlns:a16="http://schemas.microsoft.com/office/drawing/2014/main" id="{B64DB999-4358-43B7-A8CE-3B58512E850D}"/>
              </a:ext>
            </a:extLst>
          </p:cNvPr>
          <p:cNvSpPr/>
          <p:nvPr/>
        </p:nvSpPr>
        <p:spPr>
          <a:xfrm>
            <a:off x="6468335" y="2535505"/>
            <a:ext cx="976934"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relatedTo</a:t>
            </a:r>
            <a:endParaRPr lang="zh-CN" altLang="en-US" sz="1600" b="1" i="1"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708EAF1F-7706-4462-8067-BF758F3681E1}"/>
              </a:ext>
            </a:extLst>
          </p:cNvPr>
          <p:cNvSpPr/>
          <p:nvPr/>
        </p:nvSpPr>
        <p:spPr>
          <a:xfrm>
            <a:off x="9005934" y="2534166"/>
            <a:ext cx="976934"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relatedTo</a:t>
            </a:r>
            <a:endParaRPr lang="zh-CN" altLang="en-US" sz="1600" b="1" i="1" dirty="0">
              <a:latin typeface="Times New Roman" panose="02020603050405020304" pitchFamily="18" charset="0"/>
              <a:cs typeface="Times New Roman" panose="02020603050405020304" pitchFamily="18" charset="0"/>
            </a:endParaRPr>
          </a:p>
        </p:txBody>
      </p:sp>
      <p:sp>
        <p:nvSpPr>
          <p:cNvPr id="87" name="矩形 86">
            <a:extLst>
              <a:ext uri="{FF2B5EF4-FFF2-40B4-BE49-F238E27FC236}">
                <a16:creationId xmlns:a16="http://schemas.microsoft.com/office/drawing/2014/main" id="{13839750-01A7-45CF-A115-99C5E3E88015}"/>
              </a:ext>
            </a:extLst>
          </p:cNvPr>
          <p:cNvSpPr/>
          <p:nvPr/>
        </p:nvSpPr>
        <p:spPr>
          <a:xfrm>
            <a:off x="5582858" y="3803402"/>
            <a:ext cx="805413"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referTo</a:t>
            </a:r>
            <a:endParaRPr lang="zh-CN" altLang="en-US" sz="1600" b="1" i="1" dirty="0">
              <a:latin typeface="Times New Roman" panose="02020603050405020304" pitchFamily="18" charset="0"/>
              <a:cs typeface="Times New Roman" panose="02020603050405020304" pitchFamily="18" charset="0"/>
            </a:endParaRPr>
          </a:p>
        </p:txBody>
      </p:sp>
      <p:sp>
        <p:nvSpPr>
          <p:cNvPr id="88" name="矩形 87">
            <a:extLst>
              <a:ext uri="{FF2B5EF4-FFF2-40B4-BE49-F238E27FC236}">
                <a16:creationId xmlns:a16="http://schemas.microsoft.com/office/drawing/2014/main" id="{DEF26177-ED6F-4A06-810E-C5525A517023}"/>
              </a:ext>
            </a:extLst>
          </p:cNvPr>
          <p:cNvSpPr/>
          <p:nvPr/>
        </p:nvSpPr>
        <p:spPr>
          <a:xfrm>
            <a:off x="8245048" y="3595774"/>
            <a:ext cx="805413"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referTo</a:t>
            </a:r>
            <a:endParaRPr lang="zh-CN" altLang="en-US" sz="1600" b="1" i="1" dirty="0">
              <a:latin typeface="Times New Roman" panose="02020603050405020304" pitchFamily="18" charset="0"/>
              <a:cs typeface="Times New Roman" panose="02020603050405020304" pitchFamily="18" charset="0"/>
            </a:endParaRPr>
          </a:p>
        </p:txBody>
      </p:sp>
      <p:sp>
        <p:nvSpPr>
          <p:cNvPr id="89" name="矩形 88">
            <a:extLst>
              <a:ext uri="{FF2B5EF4-FFF2-40B4-BE49-F238E27FC236}">
                <a16:creationId xmlns:a16="http://schemas.microsoft.com/office/drawing/2014/main" id="{3AE5FE2B-50B3-4D9F-B673-021266E0C887}"/>
              </a:ext>
            </a:extLst>
          </p:cNvPr>
          <p:cNvSpPr/>
          <p:nvPr/>
        </p:nvSpPr>
        <p:spPr>
          <a:xfrm>
            <a:off x="8958813" y="3618184"/>
            <a:ext cx="805413"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referTo</a:t>
            </a:r>
            <a:endParaRPr lang="zh-CN" altLang="en-US" sz="1600" b="1" i="1" dirty="0">
              <a:latin typeface="Times New Roman" panose="02020603050405020304" pitchFamily="18" charset="0"/>
              <a:cs typeface="Times New Roman" panose="02020603050405020304" pitchFamily="18" charset="0"/>
            </a:endParaRPr>
          </a:p>
        </p:txBody>
      </p:sp>
      <p:sp>
        <p:nvSpPr>
          <p:cNvPr id="90" name="矩形 89">
            <a:extLst>
              <a:ext uri="{FF2B5EF4-FFF2-40B4-BE49-F238E27FC236}">
                <a16:creationId xmlns:a16="http://schemas.microsoft.com/office/drawing/2014/main" id="{387BCC3D-F3BD-4954-A85C-7021ABA67D4C}"/>
              </a:ext>
            </a:extLst>
          </p:cNvPr>
          <p:cNvSpPr/>
          <p:nvPr/>
        </p:nvSpPr>
        <p:spPr>
          <a:xfrm>
            <a:off x="7314489" y="3828868"/>
            <a:ext cx="810894" cy="338554"/>
          </a:xfrm>
          <a:prstGeom prst="rect">
            <a:avLst/>
          </a:prstGeom>
        </p:spPr>
        <p:txBody>
          <a:bodyPr wrap="squar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referTo</a:t>
            </a:r>
            <a:endParaRPr lang="zh-CN" altLang="en-US" sz="1600" b="1" i="1" dirty="0">
              <a:latin typeface="Times New Roman" panose="02020603050405020304" pitchFamily="18" charset="0"/>
              <a:cs typeface="Times New Roman" panose="02020603050405020304" pitchFamily="18" charset="0"/>
            </a:endParaRPr>
          </a:p>
        </p:txBody>
      </p:sp>
      <p:sp>
        <p:nvSpPr>
          <p:cNvPr id="91" name="矩形 90">
            <a:extLst>
              <a:ext uri="{FF2B5EF4-FFF2-40B4-BE49-F238E27FC236}">
                <a16:creationId xmlns:a16="http://schemas.microsoft.com/office/drawing/2014/main" id="{5B9957A5-9CE7-4D09-AF8A-A56B12C29A1C}"/>
              </a:ext>
            </a:extLst>
          </p:cNvPr>
          <p:cNvSpPr/>
          <p:nvPr/>
        </p:nvSpPr>
        <p:spPr>
          <a:xfrm>
            <a:off x="5141028" y="3581442"/>
            <a:ext cx="805413"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err="1">
                <a:latin typeface="Times New Roman" panose="02020603050405020304" pitchFamily="18" charset="0"/>
                <a:cs typeface="Times New Roman" panose="02020603050405020304" pitchFamily="18" charset="0"/>
              </a:rPr>
              <a:t>referTo</a:t>
            </a:r>
            <a:endParaRPr lang="zh-CN" altLang="en-US" sz="1600" b="1" i="1" dirty="0">
              <a:latin typeface="Times New Roman" panose="02020603050405020304" pitchFamily="18" charset="0"/>
              <a:cs typeface="Times New Roman" panose="02020603050405020304" pitchFamily="18" charset="0"/>
            </a:endParaRPr>
          </a:p>
        </p:txBody>
      </p:sp>
      <p:sp>
        <p:nvSpPr>
          <p:cNvPr id="92" name="矩形 91">
            <a:extLst>
              <a:ext uri="{FF2B5EF4-FFF2-40B4-BE49-F238E27FC236}">
                <a16:creationId xmlns:a16="http://schemas.microsoft.com/office/drawing/2014/main" id="{D66AB80C-3BC4-4E4E-B7CC-79384880B59A}"/>
              </a:ext>
            </a:extLst>
          </p:cNvPr>
          <p:cNvSpPr/>
          <p:nvPr/>
        </p:nvSpPr>
        <p:spPr>
          <a:xfrm>
            <a:off x="5774624" y="1833495"/>
            <a:ext cx="1336451" cy="460800"/>
          </a:xfrm>
          <a:prstGeom prst="rect">
            <a:avLst/>
          </a:prstGeom>
          <a:solidFill>
            <a:schemeClr val="bg1"/>
          </a:solid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latin typeface="Times New Roman" panose="02020603050405020304" pitchFamily="18" charset="0"/>
                <a:cs typeface="Times New Roman" panose="02020603050405020304" pitchFamily="18" charset="0"/>
              </a:rPr>
              <a:t>computer file</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93" name="直线箭头连接符 77">
            <a:extLst>
              <a:ext uri="{FF2B5EF4-FFF2-40B4-BE49-F238E27FC236}">
                <a16:creationId xmlns:a16="http://schemas.microsoft.com/office/drawing/2014/main" id="{30636304-C3B5-4745-A2CF-7F6DFFBA54D8}"/>
              </a:ext>
            </a:extLst>
          </p:cNvPr>
          <p:cNvCxnSpPr>
            <a:cxnSpLocks/>
            <a:stCxn id="73" idx="0"/>
            <a:endCxn id="97" idx="2"/>
          </p:cNvCxnSpPr>
          <p:nvPr/>
        </p:nvCxnSpPr>
        <p:spPr>
          <a:xfrm flipH="1" flipV="1">
            <a:off x="7701849" y="2283981"/>
            <a:ext cx="0" cy="87544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4" name="矩形 93">
            <a:extLst>
              <a:ext uri="{FF2B5EF4-FFF2-40B4-BE49-F238E27FC236}">
                <a16:creationId xmlns:a16="http://schemas.microsoft.com/office/drawing/2014/main" id="{E31FDC36-2F79-4CFC-9E5E-C42C9FD1AC66}"/>
              </a:ext>
            </a:extLst>
          </p:cNvPr>
          <p:cNvSpPr/>
          <p:nvPr/>
        </p:nvSpPr>
        <p:spPr>
          <a:xfrm>
            <a:off x="7680656" y="2535505"/>
            <a:ext cx="976934"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relatedTo</a:t>
            </a:r>
            <a:endParaRPr lang="zh-CN" altLang="en-US" sz="1600" b="1" i="1" dirty="0">
              <a:latin typeface="Times New Roman" panose="02020603050405020304" pitchFamily="18" charset="0"/>
              <a:cs typeface="Times New Roman" panose="02020603050405020304" pitchFamily="18" charset="0"/>
            </a:endParaRPr>
          </a:p>
        </p:txBody>
      </p:sp>
      <p:sp>
        <p:nvSpPr>
          <p:cNvPr id="95" name="矩形 94">
            <a:extLst>
              <a:ext uri="{FF2B5EF4-FFF2-40B4-BE49-F238E27FC236}">
                <a16:creationId xmlns:a16="http://schemas.microsoft.com/office/drawing/2014/main" id="{B1B159CD-9213-4D71-B4AE-2F25B705B46E}"/>
              </a:ext>
            </a:extLst>
          </p:cNvPr>
          <p:cNvSpPr/>
          <p:nvPr/>
        </p:nvSpPr>
        <p:spPr>
          <a:xfrm>
            <a:off x="3462421" y="1865542"/>
            <a:ext cx="817553" cy="460800"/>
          </a:xfrm>
          <a:prstGeom prst="rect">
            <a:avLst/>
          </a:prstGeom>
          <a:solidFill>
            <a:schemeClr val="bg1"/>
          </a:solid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lnSpc>
                <a:spcPts val="1800"/>
              </a:lnSpc>
            </a:pPr>
            <a:r>
              <a:rPr lang="en-US" altLang="zh-CN" b="1" dirty="0">
                <a:solidFill>
                  <a:schemeClr val="tx1"/>
                </a:solidFill>
                <a:latin typeface="Times New Roman" panose="02020603050405020304" pitchFamily="18" charset="0"/>
                <a:cs typeface="Times New Roman" panose="02020603050405020304" pitchFamily="18" charset="0"/>
              </a:rPr>
              <a:t>method</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96" name="矩形 95">
            <a:extLst>
              <a:ext uri="{FF2B5EF4-FFF2-40B4-BE49-F238E27FC236}">
                <a16:creationId xmlns:a16="http://schemas.microsoft.com/office/drawing/2014/main" id="{0D27F4B8-3ED2-4B8B-B057-9DA3252387EE}"/>
              </a:ext>
            </a:extLst>
          </p:cNvPr>
          <p:cNvSpPr/>
          <p:nvPr/>
        </p:nvSpPr>
        <p:spPr>
          <a:xfrm>
            <a:off x="8583518" y="1813162"/>
            <a:ext cx="720000" cy="460800"/>
          </a:xfrm>
          <a:prstGeom prst="rect">
            <a:avLst/>
          </a:prstGeom>
          <a:solidFill>
            <a:schemeClr val="bg1"/>
          </a:solid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latin typeface="Times New Roman" panose="02020603050405020304" pitchFamily="18" charset="0"/>
                <a:cs typeface="Times New Roman" panose="02020603050405020304" pitchFamily="18" charset="0"/>
              </a:rPr>
              <a:t>path</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97" name="矩形 96">
            <a:extLst>
              <a:ext uri="{FF2B5EF4-FFF2-40B4-BE49-F238E27FC236}">
                <a16:creationId xmlns:a16="http://schemas.microsoft.com/office/drawing/2014/main" id="{19036811-BB0D-491A-9D43-0DC66A595781}"/>
              </a:ext>
            </a:extLst>
          </p:cNvPr>
          <p:cNvSpPr/>
          <p:nvPr/>
        </p:nvSpPr>
        <p:spPr>
          <a:xfrm>
            <a:off x="7341849" y="1823181"/>
            <a:ext cx="720000" cy="460800"/>
          </a:xfrm>
          <a:prstGeom prst="rect">
            <a:avLst/>
          </a:prstGeom>
          <a:solidFill>
            <a:schemeClr val="bg1"/>
          </a:solid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latin typeface="Times New Roman" panose="02020603050405020304" pitchFamily="18" charset="0"/>
                <a:cs typeface="Times New Roman" panose="02020603050405020304" pitchFamily="18" charset="0"/>
              </a:rPr>
              <a:t>stream</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98" name="矩形 97">
            <a:extLst>
              <a:ext uri="{FF2B5EF4-FFF2-40B4-BE49-F238E27FC236}">
                <a16:creationId xmlns:a16="http://schemas.microsoft.com/office/drawing/2014/main" id="{4AD9A26C-E05B-4A61-A340-0327D471F8DA}"/>
              </a:ext>
            </a:extLst>
          </p:cNvPr>
          <p:cNvSpPr/>
          <p:nvPr/>
        </p:nvSpPr>
        <p:spPr>
          <a:xfrm>
            <a:off x="9960543" y="3159422"/>
            <a:ext cx="900000" cy="504000"/>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latin typeface="Times New Roman" panose="02020603050405020304" pitchFamily="18" charset="0"/>
                <a:cs typeface="Times New Roman" panose="02020603050405020304" pitchFamily="18" charset="0"/>
              </a:rPr>
              <a:t>file tree</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99" name="直线箭头连接符 134">
            <a:extLst>
              <a:ext uri="{FF2B5EF4-FFF2-40B4-BE49-F238E27FC236}">
                <a16:creationId xmlns:a16="http://schemas.microsoft.com/office/drawing/2014/main" id="{5561F05D-5FDE-48D2-AB71-3BF74363B11F}"/>
              </a:ext>
            </a:extLst>
          </p:cNvPr>
          <p:cNvCxnSpPr>
            <a:cxnSpLocks/>
            <a:stCxn id="65" idx="0"/>
            <a:endCxn id="98" idx="2"/>
          </p:cNvCxnSpPr>
          <p:nvPr/>
        </p:nvCxnSpPr>
        <p:spPr>
          <a:xfrm flipV="1">
            <a:off x="9013099" y="3663422"/>
            <a:ext cx="1397444" cy="417108"/>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0" name="矩形 99">
            <a:extLst>
              <a:ext uri="{FF2B5EF4-FFF2-40B4-BE49-F238E27FC236}">
                <a16:creationId xmlns:a16="http://schemas.microsoft.com/office/drawing/2014/main" id="{B416556D-7F8E-48B0-A6C5-F2C4E89811FC}"/>
              </a:ext>
            </a:extLst>
          </p:cNvPr>
          <p:cNvSpPr/>
          <p:nvPr/>
        </p:nvSpPr>
        <p:spPr>
          <a:xfrm>
            <a:off x="9511698" y="3827020"/>
            <a:ext cx="805413"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referTo</a:t>
            </a:r>
            <a:endParaRPr lang="zh-CN" altLang="en-US" sz="1600" b="1" i="1" dirty="0">
              <a:latin typeface="Times New Roman" panose="02020603050405020304" pitchFamily="18" charset="0"/>
              <a:cs typeface="Times New Roman" panose="02020603050405020304" pitchFamily="18" charset="0"/>
            </a:endParaRPr>
          </a:p>
        </p:txBody>
      </p:sp>
      <p:cxnSp>
        <p:nvCxnSpPr>
          <p:cNvPr id="101" name="直线箭头连接符 190">
            <a:extLst>
              <a:ext uri="{FF2B5EF4-FFF2-40B4-BE49-F238E27FC236}">
                <a16:creationId xmlns:a16="http://schemas.microsoft.com/office/drawing/2014/main" id="{4622E043-1D60-4A1F-984C-C1799F3310EE}"/>
              </a:ext>
            </a:extLst>
          </p:cNvPr>
          <p:cNvCxnSpPr>
            <a:cxnSpLocks/>
            <a:stCxn id="71" idx="0"/>
            <a:endCxn id="81" idx="2"/>
          </p:cNvCxnSpPr>
          <p:nvPr/>
        </p:nvCxnSpPr>
        <p:spPr>
          <a:xfrm flipH="1" flipV="1">
            <a:off x="5157570" y="2294295"/>
            <a:ext cx="0" cy="86512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2" name="矩形 101">
            <a:extLst>
              <a:ext uri="{FF2B5EF4-FFF2-40B4-BE49-F238E27FC236}">
                <a16:creationId xmlns:a16="http://schemas.microsoft.com/office/drawing/2014/main" id="{3F5DF6BC-A04E-49E1-8391-198CB23329F1}"/>
              </a:ext>
            </a:extLst>
          </p:cNvPr>
          <p:cNvSpPr/>
          <p:nvPr/>
        </p:nvSpPr>
        <p:spPr>
          <a:xfrm>
            <a:off x="5104672" y="2535505"/>
            <a:ext cx="976934"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relatedTo</a:t>
            </a:r>
            <a:endParaRPr lang="zh-CN" altLang="en-US" sz="1600" b="1" i="1" dirty="0">
              <a:latin typeface="Times New Roman" panose="02020603050405020304" pitchFamily="18" charset="0"/>
              <a:cs typeface="Times New Roman" panose="02020603050405020304" pitchFamily="18" charset="0"/>
            </a:endParaRPr>
          </a:p>
        </p:txBody>
      </p:sp>
      <p:cxnSp>
        <p:nvCxnSpPr>
          <p:cNvPr id="103" name="直线箭头连接符 190">
            <a:extLst>
              <a:ext uri="{FF2B5EF4-FFF2-40B4-BE49-F238E27FC236}">
                <a16:creationId xmlns:a16="http://schemas.microsoft.com/office/drawing/2014/main" id="{65CBDB17-76F7-4A01-8930-723C400C7334}"/>
              </a:ext>
            </a:extLst>
          </p:cNvPr>
          <p:cNvCxnSpPr>
            <a:cxnSpLocks/>
            <a:stCxn id="70" idx="0"/>
            <a:endCxn id="95" idx="2"/>
          </p:cNvCxnSpPr>
          <p:nvPr/>
        </p:nvCxnSpPr>
        <p:spPr>
          <a:xfrm flipH="1" flipV="1">
            <a:off x="3871198" y="2326342"/>
            <a:ext cx="0" cy="8350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6" name="矩形 105">
            <a:extLst>
              <a:ext uri="{FF2B5EF4-FFF2-40B4-BE49-F238E27FC236}">
                <a16:creationId xmlns:a16="http://schemas.microsoft.com/office/drawing/2014/main" id="{CB1FF1EA-8CCC-4D0C-87B7-D360D366F6CE}"/>
              </a:ext>
            </a:extLst>
          </p:cNvPr>
          <p:cNvSpPr/>
          <p:nvPr/>
        </p:nvSpPr>
        <p:spPr>
          <a:xfrm>
            <a:off x="3893495" y="2534166"/>
            <a:ext cx="976934"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relatedTo</a:t>
            </a:r>
            <a:endParaRPr lang="zh-CN" altLang="en-US" sz="1600" b="1" i="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0F137FAB-2B43-42D9-A824-735C08E4056A}"/>
              </a:ext>
            </a:extLst>
          </p:cNvPr>
          <p:cNvSpPr/>
          <p:nvPr/>
        </p:nvSpPr>
        <p:spPr>
          <a:xfrm>
            <a:off x="534530" y="1895887"/>
            <a:ext cx="2138919" cy="400110"/>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pPr algn="ctr"/>
            <a:r>
              <a:rPr lang="en-US" altLang="zh-CN" sz="2000" b="1" dirty="0">
                <a:latin typeface="Times New Roman" panose="02020603050405020304" pitchFamily="18" charset="0"/>
                <a:cs typeface="Times New Roman" panose="02020603050405020304" pitchFamily="18" charset="0"/>
              </a:rPr>
              <a:t>Software Concept</a:t>
            </a:r>
          </a:p>
        </p:txBody>
      </p:sp>
      <p:sp>
        <p:nvSpPr>
          <p:cNvPr id="108" name="矩形 107">
            <a:extLst>
              <a:ext uri="{FF2B5EF4-FFF2-40B4-BE49-F238E27FC236}">
                <a16:creationId xmlns:a16="http://schemas.microsoft.com/office/drawing/2014/main" id="{5F8C403B-AD32-4323-BAE8-65511FB4D0F3}"/>
              </a:ext>
            </a:extLst>
          </p:cNvPr>
          <p:cNvSpPr/>
          <p:nvPr/>
        </p:nvSpPr>
        <p:spPr>
          <a:xfrm>
            <a:off x="750113" y="3225343"/>
            <a:ext cx="1603324" cy="400110"/>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pPr algn="ctr"/>
            <a:r>
              <a:rPr lang="en-US" altLang="zh-CN" sz="2000" b="1" dirty="0">
                <a:latin typeface="Times New Roman" panose="02020603050405020304" pitchFamily="18" charset="0"/>
                <a:cs typeface="Times New Roman" panose="02020603050405020304" pitchFamily="18" charset="0"/>
              </a:rPr>
              <a:t>API Concept</a:t>
            </a:r>
            <a:endParaRPr kumimoji="1" lang="zh-CN" altLang="en-US" sz="2000" b="1" dirty="0">
              <a:latin typeface="Times New Roman" panose="02020603050405020304" pitchFamily="18" charset="0"/>
              <a:cs typeface="Times New Roman" panose="02020603050405020304" pitchFamily="18" charset="0"/>
            </a:endParaRPr>
          </a:p>
        </p:txBody>
      </p:sp>
      <p:sp>
        <p:nvSpPr>
          <p:cNvPr id="109" name="矩形 108">
            <a:extLst>
              <a:ext uri="{FF2B5EF4-FFF2-40B4-BE49-F238E27FC236}">
                <a16:creationId xmlns:a16="http://schemas.microsoft.com/office/drawing/2014/main" id="{E8D788E1-DE33-4AAB-BCCC-D61CE0E6E001}"/>
              </a:ext>
            </a:extLst>
          </p:cNvPr>
          <p:cNvSpPr/>
          <p:nvPr/>
        </p:nvSpPr>
        <p:spPr>
          <a:xfrm>
            <a:off x="223802" y="4276735"/>
            <a:ext cx="2759282" cy="400110"/>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pPr algn="ctr"/>
            <a:r>
              <a:rPr lang="en-US" altLang="zh-CN" sz="2000" b="1" dirty="0">
                <a:latin typeface="Times New Roman" panose="02020603050405020304" pitchFamily="18" charset="0"/>
                <a:cs typeface="Times New Roman" panose="02020603050405020304" pitchFamily="18" charset="0"/>
              </a:rPr>
              <a:t>API Concept Reference</a:t>
            </a:r>
            <a:endParaRPr kumimoji="1" lang="zh-CN" altLang="en-US" sz="2000" b="1" dirty="0">
              <a:latin typeface="Times New Roman" panose="02020603050405020304" pitchFamily="18" charset="0"/>
              <a:cs typeface="Times New Roman" panose="02020603050405020304" pitchFamily="18" charset="0"/>
            </a:endParaRPr>
          </a:p>
        </p:txBody>
      </p:sp>
      <p:cxnSp>
        <p:nvCxnSpPr>
          <p:cNvPr id="228" name="直接连接符 227">
            <a:extLst>
              <a:ext uri="{FF2B5EF4-FFF2-40B4-BE49-F238E27FC236}">
                <a16:creationId xmlns:a16="http://schemas.microsoft.com/office/drawing/2014/main" id="{68B8F99B-A493-4425-BB24-F150DAF6BE55}"/>
              </a:ext>
            </a:extLst>
          </p:cNvPr>
          <p:cNvCxnSpPr/>
          <p:nvPr/>
        </p:nvCxnSpPr>
        <p:spPr>
          <a:xfrm>
            <a:off x="5826982" y="4340896"/>
            <a:ext cx="123421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2AD87247-0666-40F3-8110-67DD5717FF99}"/>
              </a:ext>
            </a:extLst>
          </p:cNvPr>
          <p:cNvCxnSpPr/>
          <p:nvPr/>
        </p:nvCxnSpPr>
        <p:spPr>
          <a:xfrm flipV="1">
            <a:off x="4872600" y="4584512"/>
            <a:ext cx="81420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D026732C-6132-4D3A-B832-A88069D50823}"/>
              </a:ext>
            </a:extLst>
          </p:cNvPr>
          <p:cNvCxnSpPr/>
          <p:nvPr/>
        </p:nvCxnSpPr>
        <p:spPr>
          <a:xfrm>
            <a:off x="3243984" y="4836618"/>
            <a:ext cx="388216" cy="56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A51C0C8F-ED8A-481E-ADC9-E8191BEEB77F}"/>
              </a:ext>
            </a:extLst>
          </p:cNvPr>
          <p:cNvCxnSpPr/>
          <p:nvPr/>
        </p:nvCxnSpPr>
        <p:spPr>
          <a:xfrm>
            <a:off x="4383760" y="4590770"/>
            <a:ext cx="345262" cy="101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2" name="直接连接符 231">
            <a:extLst>
              <a:ext uri="{FF2B5EF4-FFF2-40B4-BE49-F238E27FC236}">
                <a16:creationId xmlns:a16="http://schemas.microsoft.com/office/drawing/2014/main" id="{187A19FB-C3D1-4247-9FA3-E5D5A73CCE39}"/>
              </a:ext>
            </a:extLst>
          </p:cNvPr>
          <p:cNvCxnSpPr/>
          <p:nvPr/>
        </p:nvCxnSpPr>
        <p:spPr>
          <a:xfrm>
            <a:off x="8088349" y="4340896"/>
            <a:ext cx="61115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05B1613B-F87C-4CAA-B471-D0617F00E535}"/>
              </a:ext>
            </a:extLst>
          </p:cNvPr>
          <p:cNvCxnSpPr/>
          <p:nvPr/>
        </p:nvCxnSpPr>
        <p:spPr>
          <a:xfrm>
            <a:off x="7701849" y="4597212"/>
            <a:ext cx="424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4" name="直接连接符 233">
            <a:extLst>
              <a:ext uri="{FF2B5EF4-FFF2-40B4-BE49-F238E27FC236}">
                <a16:creationId xmlns:a16="http://schemas.microsoft.com/office/drawing/2014/main" id="{CFEEBA88-881E-46A9-AAD8-77BC7A1CB1CD}"/>
              </a:ext>
            </a:extLst>
          </p:cNvPr>
          <p:cNvCxnSpPr/>
          <p:nvPr/>
        </p:nvCxnSpPr>
        <p:spPr>
          <a:xfrm>
            <a:off x="9498770" y="4629884"/>
            <a:ext cx="648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5" name="直接连接符 234">
            <a:extLst>
              <a:ext uri="{FF2B5EF4-FFF2-40B4-BE49-F238E27FC236}">
                <a16:creationId xmlns:a16="http://schemas.microsoft.com/office/drawing/2014/main" id="{B2F61DDA-0EB1-4DCE-83DC-1B8B83F4BB8C}"/>
              </a:ext>
            </a:extLst>
          </p:cNvPr>
          <p:cNvCxnSpPr/>
          <p:nvPr/>
        </p:nvCxnSpPr>
        <p:spPr>
          <a:xfrm>
            <a:off x="8865677" y="4842234"/>
            <a:ext cx="324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A2909A5F-7E13-4A17-96B9-550419E39C84}"/>
              </a:ext>
            </a:extLst>
          </p:cNvPr>
          <p:cNvSpPr/>
          <p:nvPr/>
        </p:nvSpPr>
        <p:spPr>
          <a:xfrm>
            <a:off x="-1800271" y="3316367"/>
            <a:ext cx="290464" cy="369332"/>
          </a:xfrm>
          <a:prstGeom prst="rect">
            <a:avLst/>
          </a:prstGeom>
        </p:spPr>
        <p:txBody>
          <a:bodyPr wrap="none">
            <a:spAutoFit/>
          </a:bodyPr>
          <a:lstStyle/>
          <a:p>
            <a:r>
              <a:rPr lang="en-US" altLang="zh-CN" dirty="0"/>
              <a:t>  </a:t>
            </a:r>
            <a:endParaRPr lang="zh-CN" altLang="en-US" dirty="0"/>
          </a:p>
        </p:txBody>
      </p:sp>
      <p:sp>
        <p:nvSpPr>
          <p:cNvPr id="126" name="文本框 125">
            <a:extLst>
              <a:ext uri="{FF2B5EF4-FFF2-40B4-BE49-F238E27FC236}">
                <a16:creationId xmlns:a16="http://schemas.microsoft.com/office/drawing/2014/main" id="{AAF0C4C5-D05C-7B43-BD55-A8A6579D78B0}"/>
              </a:ext>
            </a:extLst>
          </p:cNvPr>
          <p:cNvSpPr txBox="1"/>
          <p:nvPr/>
        </p:nvSpPr>
        <p:spPr>
          <a:xfrm>
            <a:off x="0" y="256394"/>
            <a:ext cx="3432350" cy="584775"/>
          </a:xfrm>
          <a:prstGeom prst="rect">
            <a:avLst/>
          </a:prstGeom>
          <a:noFill/>
        </p:spPr>
        <p:txBody>
          <a:bodyPr wrap="none" rtlCol="0">
            <a:spAutoFit/>
          </a:bodyPr>
          <a:lstStyle/>
          <a:p>
            <a:r>
              <a:rPr lang="en-US" altLang="zh-CN" sz="32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Knowledge Fusion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127" name="矩形 126">
            <a:extLst>
              <a:ext uri="{FF2B5EF4-FFF2-40B4-BE49-F238E27FC236}">
                <a16:creationId xmlns:a16="http://schemas.microsoft.com/office/drawing/2014/main" id="{0D27F4B8-3ED2-4B8B-B057-9DA3252387EE}"/>
              </a:ext>
            </a:extLst>
          </p:cNvPr>
          <p:cNvSpPr/>
          <p:nvPr/>
        </p:nvSpPr>
        <p:spPr>
          <a:xfrm>
            <a:off x="9836182" y="1828109"/>
            <a:ext cx="1148722" cy="460800"/>
          </a:xfrm>
          <a:prstGeom prst="rect">
            <a:avLst/>
          </a:prstGeom>
          <a:solidFill>
            <a:schemeClr val="bg1"/>
          </a:solidFill>
          <a:ln w="254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zh-CN"/>
            </a:defPPr>
            <a:lvl1pPr marL="0" algn="l" defTabSz="914312" rtl="0" eaLnBrk="1" latinLnBrk="0" hangingPunct="1">
              <a:defRPr sz="1800" kern="1200">
                <a:solidFill>
                  <a:schemeClr val="lt1"/>
                </a:solidFill>
                <a:latin typeface="+mn-lt"/>
                <a:ea typeface="+mn-ea"/>
                <a:cs typeface="+mn-cs"/>
              </a:defRPr>
            </a:lvl1pPr>
            <a:lvl2pPr marL="457157" algn="l" defTabSz="914312" rtl="0" eaLnBrk="1" latinLnBrk="0" hangingPunct="1">
              <a:defRPr sz="1800" kern="1200">
                <a:solidFill>
                  <a:schemeClr val="lt1"/>
                </a:solidFill>
                <a:latin typeface="+mn-lt"/>
                <a:ea typeface="+mn-ea"/>
                <a:cs typeface="+mn-cs"/>
              </a:defRPr>
            </a:lvl2pPr>
            <a:lvl3pPr marL="914312" algn="l" defTabSz="914312" rtl="0" eaLnBrk="1" latinLnBrk="0" hangingPunct="1">
              <a:defRPr sz="1800" kern="1200">
                <a:solidFill>
                  <a:schemeClr val="lt1"/>
                </a:solidFill>
                <a:latin typeface="+mn-lt"/>
                <a:ea typeface="+mn-ea"/>
                <a:cs typeface="+mn-cs"/>
              </a:defRPr>
            </a:lvl3pPr>
            <a:lvl4pPr marL="1371469" algn="l" defTabSz="914312" rtl="0" eaLnBrk="1" latinLnBrk="0" hangingPunct="1">
              <a:defRPr sz="1800" kern="1200">
                <a:solidFill>
                  <a:schemeClr val="lt1"/>
                </a:solidFill>
                <a:latin typeface="+mn-lt"/>
                <a:ea typeface="+mn-ea"/>
                <a:cs typeface="+mn-cs"/>
              </a:defRPr>
            </a:lvl4pPr>
            <a:lvl5pPr marL="1828625" algn="l" defTabSz="914312" rtl="0" eaLnBrk="1" latinLnBrk="0" hangingPunct="1">
              <a:defRPr sz="1800" kern="1200">
                <a:solidFill>
                  <a:schemeClr val="lt1"/>
                </a:solidFill>
                <a:latin typeface="+mn-lt"/>
                <a:ea typeface="+mn-ea"/>
                <a:cs typeface="+mn-cs"/>
              </a:defRPr>
            </a:lvl5pPr>
            <a:lvl6pPr marL="2285782" algn="l" defTabSz="914312" rtl="0" eaLnBrk="1" latinLnBrk="0" hangingPunct="1">
              <a:defRPr sz="1800" kern="1200">
                <a:solidFill>
                  <a:schemeClr val="lt1"/>
                </a:solidFill>
                <a:latin typeface="+mn-lt"/>
                <a:ea typeface="+mn-ea"/>
                <a:cs typeface="+mn-cs"/>
              </a:defRPr>
            </a:lvl6pPr>
            <a:lvl7pPr marL="2742937" algn="l" defTabSz="914312" rtl="0" eaLnBrk="1" latinLnBrk="0" hangingPunct="1">
              <a:defRPr sz="1800" kern="1200">
                <a:solidFill>
                  <a:schemeClr val="lt1"/>
                </a:solidFill>
                <a:latin typeface="+mn-lt"/>
                <a:ea typeface="+mn-ea"/>
                <a:cs typeface="+mn-cs"/>
              </a:defRPr>
            </a:lvl7pPr>
            <a:lvl8pPr marL="3200094" algn="l" defTabSz="914312" rtl="0" eaLnBrk="1" latinLnBrk="0" hangingPunct="1">
              <a:defRPr sz="1800" kern="1200">
                <a:solidFill>
                  <a:schemeClr val="lt1"/>
                </a:solidFill>
                <a:latin typeface="+mn-lt"/>
                <a:ea typeface="+mn-ea"/>
                <a:cs typeface="+mn-cs"/>
              </a:defRPr>
            </a:lvl8pPr>
            <a:lvl9pPr marL="3657250" algn="l" defTabSz="914312" rtl="0" eaLnBrk="1" latinLnBrk="0" hangingPunct="1">
              <a:defRPr sz="1800" kern="1200">
                <a:solidFill>
                  <a:schemeClr val="lt1"/>
                </a:solidFill>
                <a:latin typeface="+mn-lt"/>
                <a:ea typeface="+mn-ea"/>
                <a:cs typeface="+mn-cs"/>
              </a:defRPr>
            </a:lvl9pPr>
          </a:lstStyle>
          <a:p>
            <a:pPr algn="ctr"/>
            <a:r>
              <a:rPr lang="en-US" altLang="zh-CN" b="1" dirty="0">
                <a:solidFill>
                  <a:schemeClr val="tx1"/>
                </a:solidFill>
                <a:latin typeface="Times New Roman" panose="02020603050405020304" pitchFamily="18" charset="0"/>
                <a:cs typeface="Times New Roman" panose="02020603050405020304" pitchFamily="18" charset="0"/>
              </a:rPr>
              <a:t>file system</a:t>
            </a:r>
            <a:endParaRPr lang="zh-CN" altLang="en-US" b="1" dirty="0">
              <a:solidFill>
                <a:schemeClr val="tx1"/>
              </a:solidFill>
              <a:latin typeface="Times New Roman" panose="02020603050405020304" pitchFamily="18" charset="0"/>
              <a:cs typeface="Times New Roman" panose="02020603050405020304" pitchFamily="18" charset="0"/>
            </a:endParaRPr>
          </a:p>
        </p:txBody>
      </p:sp>
      <p:cxnSp>
        <p:nvCxnSpPr>
          <p:cNvPr id="128" name="直线箭头连接符 77">
            <a:extLst>
              <a:ext uri="{FF2B5EF4-FFF2-40B4-BE49-F238E27FC236}">
                <a16:creationId xmlns:a16="http://schemas.microsoft.com/office/drawing/2014/main" id="{FEF3DAF2-39EC-4B89-9829-615C5D84BB7E}"/>
              </a:ext>
            </a:extLst>
          </p:cNvPr>
          <p:cNvCxnSpPr>
            <a:cxnSpLocks/>
          </p:cNvCxnSpPr>
          <p:nvPr/>
        </p:nvCxnSpPr>
        <p:spPr>
          <a:xfrm flipH="1" flipV="1">
            <a:off x="10410543" y="2254363"/>
            <a:ext cx="0" cy="89816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708EAF1F-7706-4462-8067-BF758F3681E1}"/>
              </a:ext>
            </a:extLst>
          </p:cNvPr>
          <p:cNvSpPr/>
          <p:nvPr/>
        </p:nvSpPr>
        <p:spPr>
          <a:xfrm>
            <a:off x="10472958" y="2529099"/>
            <a:ext cx="976934" cy="338554"/>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r>
              <a:rPr lang="en-US" altLang="zh-CN" sz="1600" b="1" i="1" dirty="0">
                <a:latin typeface="Times New Roman" panose="02020603050405020304" pitchFamily="18" charset="0"/>
                <a:cs typeface="Times New Roman" panose="02020603050405020304" pitchFamily="18" charset="0"/>
              </a:rPr>
              <a:t>relatedTo</a:t>
            </a:r>
            <a:endParaRPr lang="zh-CN" altLang="en-US" sz="16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5267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250" fill="hold"/>
                                        <p:tgtEl>
                                          <p:spTgt spid="66"/>
                                        </p:tgtEl>
                                        <p:attrNameLst>
                                          <p:attrName>ppt_x</p:attrName>
                                        </p:attrNameLst>
                                      </p:cBhvr>
                                      <p:tavLst>
                                        <p:tav tm="0">
                                          <p:val>
                                            <p:strVal val="#ppt_x"/>
                                          </p:val>
                                        </p:tav>
                                        <p:tav tm="100000">
                                          <p:val>
                                            <p:strVal val="#ppt_x"/>
                                          </p:val>
                                        </p:tav>
                                      </p:tavLst>
                                    </p:anim>
                                    <p:anim calcmode="lin" valueType="num">
                                      <p:cBhvr additive="base">
                                        <p:cTn id="8" dur="250" fill="hold"/>
                                        <p:tgtEl>
                                          <p:spTgt spid="6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anim calcmode="lin" valueType="num">
                                      <p:cBhvr additive="base">
                                        <p:cTn id="11" dur="250" fill="hold"/>
                                        <p:tgtEl>
                                          <p:spTgt spid="62"/>
                                        </p:tgtEl>
                                        <p:attrNameLst>
                                          <p:attrName>ppt_x</p:attrName>
                                        </p:attrNameLst>
                                      </p:cBhvr>
                                      <p:tavLst>
                                        <p:tav tm="0">
                                          <p:val>
                                            <p:strVal val="#ppt_x"/>
                                          </p:val>
                                        </p:tav>
                                        <p:tav tm="100000">
                                          <p:val>
                                            <p:strVal val="#ppt_x"/>
                                          </p:val>
                                        </p:tav>
                                      </p:tavLst>
                                    </p:anim>
                                    <p:anim calcmode="lin" valueType="num">
                                      <p:cBhvr additive="base">
                                        <p:cTn id="12" dur="25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 calcmode="lin" valueType="num">
                                      <p:cBhvr additive="base">
                                        <p:cTn id="17" dur="250" fill="hold"/>
                                        <p:tgtEl>
                                          <p:spTgt spid="61"/>
                                        </p:tgtEl>
                                        <p:attrNameLst>
                                          <p:attrName>ppt_x</p:attrName>
                                        </p:attrNameLst>
                                      </p:cBhvr>
                                      <p:tavLst>
                                        <p:tav tm="0">
                                          <p:val>
                                            <p:strVal val="#ppt_x"/>
                                          </p:val>
                                        </p:tav>
                                        <p:tav tm="100000">
                                          <p:val>
                                            <p:strVal val="#ppt_x"/>
                                          </p:val>
                                        </p:tav>
                                      </p:tavLst>
                                    </p:anim>
                                    <p:anim calcmode="lin" valueType="num">
                                      <p:cBhvr additive="base">
                                        <p:cTn id="18" dur="250" fill="hold"/>
                                        <p:tgtEl>
                                          <p:spTgt spid="6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anim calcmode="lin" valueType="num">
                                      <p:cBhvr additive="base">
                                        <p:cTn id="21" dur="250" fill="hold"/>
                                        <p:tgtEl>
                                          <p:spTgt spid="64"/>
                                        </p:tgtEl>
                                        <p:attrNameLst>
                                          <p:attrName>ppt_x</p:attrName>
                                        </p:attrNameLst>
                                      </p:cBhvr>
                                      <p:tavLst>
                                        <p:tav tm="0">
                                          <p:val>
                                            <p:strVal val="#ppt_x"/>
                                          </p:val>
                                        </p:tav>
                                        <p:tav tm="100000">
                                          <p:val>
                                            <p:strVal val="#ppt_x"/>
                                          </p:val>
                                        </p:tav>
                                      </p:tavLst>
                                    </p:anim>
                                    <p:anim calcmode="lin" valueType="num">
                                      <p:cBhvr additive="base">
                                        <p:cTn id="22" dur="250" fill="hold"/>
                                        <p:tgtEl>
                                          <p:spTgt spid="6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anim calcmode="lin" valueType="num">
                                      <p:cBhvr additive="base">
                                        <p:cTn id="25" dur="250" fill="hold"/>
                                        <p:tgtEl>
                                          <p:spTgt spid="65"/>
                                        </p:tgtEl>
                                        <p:attrNameLst>
                                          <p:attrName>ppt_x</p:attrName>
                                        </p:attrNameLst>
                                      </p:cBhvr>
                                      <p:tavLst>
                                        <p:tav tm="0">
                                          <p:val>
                                            <p:strVal val="#ppt_x"/>
                                          </p:val>
                                        </p:tav>
                                        <p:tav tm="100000">
                                          <p:val>
                                            <p:strVal val="#ppt_x"/>
                                          </p:val>
                                        </p:tav>
                                      </p:tavLst>
                                    </p:anim>
                                    <p:anim calcmode="lin" valueType="num">
                                      <p:cBhvr additive="base">
                                        <p:cTn id="26" dur="250" fill="hold"/>
                                        <p:tgtEl>
                                          <p:spTgt spid="6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anim calcmode="lin" valueType="num">
                                      <p:cBhvr additive="base">
                                        <p:cTn id="29" dur="250" fill="hold"/>
                                        <p:tgtEl>
                                          <p:spTgt spid="68"/>
                                        </p:tgtEl>
                                        <p:attrNameLst>
                                          <p:attrName>ppt_x</p:attrName>
                                        </p:attrNameLst>
                                      </p:cBhvr>
                                      <p:tavLst>
                                        <p:tav tm="0">
                                          <p:val>
                                            <p:strVal val="#ppt_x"/>
                                          </p:val>
                                        </p:tav>
                                        <p:tav tm="100000">
                                          <p:val>
                                            <p:strVal val="#ppt_x"/>
                                          </p:val>
                                        </p:tav>
                                      </p:tavLst>
                                    </p:anim>
                                    <p:anim calcmode="lin" valueType="num">
                                      <p:cBhvr additive="base">
                                        <p:cTn id="30" dur="250" fill="hold"/>
                                        <p:tgtEl>
                                          <p:spTgt spid="6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additive="base">
                                        <p:cTn id="33" dur="250" fill="hold"/>
                                        <p:tgtEl>
                                          <p:spTgt spid="67"/>
                                        </p:tgtEl>
                                        <p:attrNameLst>
                                          <p:attrName>ppt_x</p:attrName>
                                        </p:attrNameLst>
                                      </p:cBhvr>
                                      <p:tavLst>
                                        <p:tav tm="0">
                                          <p:val>
                                            <p:strVal val="#ppt_x"/>
                                          </p:val>
                                        </p:tav>
                                        <p:tav tm="100000">
                                          <p:val>
                                            <p:strVal val="#ppt_x"/>
                                          </p:val>
                                        </p:tav>
                                      </p:tavLst>
                                    </p:anim>
                                    <p:anim calcmode="lin" valueType="num">
                                      <p:cBhvr additive="base">
                                        <p:cTn id="34" dur="250" fill="hold"/>
                                        <p:tgtEl>
                                          <p:spTgt spid="6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anim calcmode="lin" valueType="num">
                                      <p:cBhvr additive="base">
                                        <p:cTn id="37" dur="250" fill="hold"/>
                                        <p:tgtEl>
                                          <p:spTgt spid="63"/>
                                        </p:tgtEl>
                                        <p:attrNameLst>
                                          <p:attrName>ppt_x</p:attrName>
                                        </p:attrNameLst>
                                      </p:cBhvr>
                                      <p:tavLst>
                                        <p:tav tm="0">
                                          <p:val>
                                            <p:strVal val="#ppt_x"/>
                                          </p:val>
                                        </p:tav>
                                        <p:tav tm="100000">
                                          <p:val>
                                            <p:strVal val="#ppt_x"/>
                                          </p:val>
                                        </p:tav>
                                      </p:tavLst>
                                    </p:anim>
                                    <p:anim calcmode="lin" valueType="num">
                                      <p:cBhvr additive="base">
                                        <p:cTn id="38" dur="25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231"/>
                                        </p:tgtEl>
                                        <p:attrNameLst>
                                          <p:attrName>style.visibility</p:attrName>
                                        </p:attrNameLst>
                                      </p:cBhvr>
                                      <p:to>
                                        <p:strVal val="visible"/>
                                      </p:to>
                                    </p:set>
                                    <p:animEffect transition="in" filter="barn(inVertical)">
                                      <p:cBhvr>
                                        <p:cTn id="43" dur="250"/>
                                        <p:tgtEl>
                                          <p:spTgt spid="231"/>
                                        </p:tgtEl>
                                      </p:cBhvr>
                                    </p:animEffect>
                                  </p:childTnLst>
                                </p:cTn>
                              </p:par>
                              <p:par>
                                <p:cTn id="44" presetID="16" presetClass="entr" presetSubtype="21" fill="hold" nodeType="withEffect">
                                  <p:stCondLst>
                                    <p:cond delay="0"/>
                                  </p:stCondLst>
                                  <p:childTnLst>
                                    <p:set>
                                      <p:cBhvr>
                                        <p:cTn id="45" dur="1" fill="hold">
                                          <p:stCondLst>
                                            <p:cond delay="0"/>
                                          </p:stCondLst>
                                        </p:cTn>
                                        <p:tgtEl>
                                          <p:spTgt spid="229"/>
                                        </p:tgtEl>
                                        <p:attrNameLst>
                                          <p:attrName>style.visibility</p:attrName>
                                        </p:attrNameLst>
                                      </p:cBhvr>
                                      <p:to>
                                        <p:strVal val="visible"/>
                                      </p:to>
                                    </p:set>
                                    <p:animEffect transition="in" filter="barn(inVertical)">
                                      <p:cBhvr>
                                        <p:cTn id="46" dur="250"/>
                                        <p:tgtEl>
                                          <p:spTgt spid="229"/>
                                        </p:tgtEl>
                                      </p:cBhvr>
                                    </p:animEffect>
                                  </p:childTnLst>
                                </p:cTn>
                              </p:par>
                              <p:par>
                                <p:cTn id="47" presetID="16" presetClass="entr" presetSubtype="21" fill="hold" nodeType="withEffect">
                                  <p:stCondLst>
                                    <p:cond delay="0"/>
                                  </p:stCondLst>
                                  <p:childTnLst>
                                    <p:set>
                                      <p:cBhvr>
                                        <p:cTn id="48" dur="1" fill="hold">
                                          <p:stCondLst>
                                            <p:cond delay="0"/>
                                          </p:stCondLst>
                                        </p:cTn>
                                        <p:tgtEl>
                                          <p:spTgt spid="230"/>
                                        </p:tgtEl>
                                        <p:attrNameLst>
                                          <p:attrName>style.visibility</p:attrName>
                                        </p:attrNameLst>
                                      </p:cBhvr>
                                      <p:to>
                                        <p:strVal val="visible"/>
                                      </p:to>
                                    </p:set>
                                    <p:animEffect transition="in" filter="barn(inVertical)">
                                      <p:cBhvr>
                                        <p:cTn id="49" dur="250"/>
                                        <p:tgtEl>
                                          <p:spTgt spid="230"/>
                                        </p:tgtEl>
                                      </p:cBhvr>
                                    </p:animEffect>
                                  </p:childTnLst>
                                </p:cTn>
                              </p:par>
                              <p:par>
                                <p:cTn id="50" presetID="16" presetClass="entr" presetSubtype="21" fill="hold" nodeType="withEffect">
                                  <p:stCondLst>
                                    <p:cond delay="0"/>
                                  </p:stCondLst>
                                  <p:childTnLst>
                                    <p:set>
                                      <p:cBhvr>
                                        <p:cTn id="51" dur="1" fill="hold">
                                          <p:stCondLst>
                                            <p:cond delay="0"/>
                                          </p:stCondLst>
                                        </p:cTn>
                                        <p:tgtEl>
                                          <p:spTgt spid="228"/>
                                        </p:tgtEl>
                                        <p:attrNameLst>
                                          <p:attrName>style.visibility</p:attrName>
                                        </p:attrNameLst>
                                      </p:cBhvr>
                                      <p:to>
                                        <p:strVal val="visible"/>
                                      </p:to>
                                    </p:set>
                                    <p:animEffect transition="in" filter="barn(inVertical)">
                                      <p:cBhvr>
                                        <p:cTn id="52" dur="250"/>
                                        <p:tgtEl>
                                          <p:spTgt spid="228"/>
                                        </p:tgtEl>
                                      </p:cBhvr>
                                    </p:animEffect>
                                  </p:childTnLst>
                                </p:cTn>
                              </p:par>
                              <p:par>
                                <p:cTn id="53" presetID="16" presetClass="entr" presetSubtype="21" fill="hold" nodeType="withEffect">
                                  <p:stCondLst>
                                    <p:cond delay="0"/>
                                  </p:stCondLst>
                                  <p:childTnLst>
                                    <p:set>
                                      <p:cBhvr>
                                        <p:cTn id="54" dur="1" fill="hold">
                                          <p:stCondLst>
                                            <p:cond delay="0"/>
                                          </p:stCondLst>
                                        </p:cTn>
                                        <p:tgtEl>
                                          <p:spTgt spid="232"/>
                                        </p:tgtEl>
                                        <p:attrNameLst>
                                          <p:attrName>style.visibility</p:attrName>
                                        </p:attrNameLst>
                                      </p:cBhvr>
                                      <p:to>
                                        <p:strVal val="visible"/>
                                      </p:to>
                                    </p:set>
                                    <p:animEffect transition="in" filter="barn(inVertical)">
                                      <p:cBhvr>
                                        <p:cTn id="55" dur="250"/>
                                        <p:tgtEl>
                                          <p:spTgt spid="232"/>
                                        </p:tgtEl>
                                      </p:cBhvr>
                                    </p:animEffect>
                                  </p:childTnLst>
                                </p:cTn>
                              </p:par>
                              <p:par>
                                <p:cTn id="56" presetID="16" presetClass="entr" presetSubtype="21" fill="hold" nodeType="withEffect">
                                  <p:stCondLst>
                                    <p:cond delay="0"/>
                                  </p:stCondLst>
                                  <p:childTnLst>
                                    <p:set>
                                      <p:cBhvr>
                                        <p:cTn id="57" dur="1" fill="hold">
                                          <p:stCondLst>
                                            <p:cond delay="0"/>
                                          </p:stCondLst>
                                        </p:cTn>
                                        <p:tgtEl>
                                          <p:spTgt spid="234"/>
                                        </p:tgtEl>
                                        <p:attrNameLst>
                                          <p:attrName>style.visibility</p:attrName>
                                        </p:attrNameLst>
                                      </p:cBhvr>
                                      <p:to>
                                        <p:strVal val="visible"/>
                                      </p:to>
                                    </p:set>
                                    <p:animEffect transition="in" filter="barn(inVertical)">
                                      <p:cBhvr>
                                        <p:cTn id="58" dur="250"/>
                                        <p:tgtEl>
                                          <p:spTgt spid="234"/>
                                        </p:tgtEl>
                                      </p:cBhvr>
                                    </p:animEffect>
                                  </p:childTnLst>
                                </p:cTn>
                              </p:par>
                              <p:par>
                                <p:cTn id="59" presetID="16" presetClass="entr" presetSubtype="21" fill="hold" nodeType="withEffect">
                                  <p:stCondLst>
                                    <p:cond delay="0"/>
                                  </p:stCondLst>
                                  <p:childTnLst>
                                    <p:set>
                                      <p:cBhvr>
                                        <p:cTn id="60" dur="1" fill="hold">
                                          <p:stCondLst>
                                            <p:cond delay="0"/>
                                          </p:stCondLst>
                                        </p:cTn>
                                        <p:tgtEl>
                                          <p:spTgt spid="233"/>
                                        </p:tgtEl>
                                        <p:attrNameLst>
                                          <p:attrName>style.visibility</p:attrName>
                                        </p:attrNameLst>
                                      </p:cBhvr>
                                      <p:to>
                                        <p:strVal val="visible"/>
                                      </p:to>
                                    </p:set>
                                    <p:animEffect transition="in" filter="barn(inVertical)">
                                      <p:cBhvr>
                                        <p:cTn id="61" dur="250"/>
                                        <p:tgtEl>
                                          <p:spTgt spid="233"/>
                                        </p:tgtEl>
                                      </p:cBhvr>
                                    </p:animEffect>
                                  </p:childTnLst>
                                </p:cTn>
                              </p:par>
                              <p:par>
                                <p:cTn id="62" presetID="16" presetClass="entr" presetSubtype="21" fill="hold" nodeType="withEffect">
                                  <p:stCondLst>
                                    <p:cond delay="0"/>
                                  </p:stCondLst>
                                  <p:childTnLst>
                                    <p:set>
                                      <p:cBhvr>
                                        <p:cTn id="63" dur="1" fill="hold">
                                          <p:stCondLst>
                                            <p:cond delay="0"/>
                                          </p:stCondLst>
                                        </p:cTn>
                                        <p:tgtEl>
                                          <p:spTgt spid="235"/>
                                        </p:tgtEl>
                                        <p:attrNameLst>
                                          <p:attrName>style.visibility</p:attrName>
                                        </p:attrNameLst>
                                      </p:cBhvr>
                                      <p:to>
                                        <p:strVal val="visible"/>
                                      </p:to>
                                    </p:set>
                                    <p:animEffect transition="in" filter="barn(inVertical)">
                                      <p:cBhvr>
                                        <p:cTn id="64" dur="250"/>
                                        <p:tgtEl>
                                          <p:spTgt spid="235"/>
                                        </p:tgtEl>
                                      </p:cBhvr>
                                    </p:animEffect>
                                  </p:childTnLst>
                                </p:cTn>
                              </p:par>
                              <p:par>
                                <p:cTn id="65" presetID="16" presetClass="entr" presetSubtype="21"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barn(inVertical)">
                                      <p:cBhvr>
                                        <p:cTn id="67" dur="250"/>
                                        <p:tgtEl>
                                          <p:spTgt spid="109"/>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4" fill="hold" grpId="0" nodeType="clickEffect">
                                  <p:stCondLst>
                                    <p:cond delay="0"/>
                                  </p:stCondLst>
                                  <p:childTnLst>
                                    <p:set>
                                      <p:cBhvr>
                                        <p:cTn id="71" dur="1" fill="hold">
                                          <p:stCondLst>
                                            <p:cond delay="0"/>
                                          </p:stCondLst>
                                        </p:cTn>
                                        <p:tgtEl>
                                          <p:spTgt spid="69"/>
                                        </p:tgtEl>
                                        <p:attrNameLst>
                                          <p:attrName>style.visibility</p:attrName>
                                        </p:attrNameLst>
                                      </p:cBhvr>
                                      <p:to>
                                        <p:strVal val="visible"/>
                                      </p:to>
                                    </p:set>
                                    <p:anim calcmode="lin" valueType="num">
                                      <p:cBhvr additive="base">
                                        <p:cTn id="72" dur="250" fill="hold"/>
                                        <p:tgtEl>
                                          <p:spTgt spid="69"/>
                                        </p:tgtEl>
                                        <p:attrNameLst>
                                          <p:attrName>ppt_x</p:attrName>
                                        </p:attrNameLst>
                                      </p:cBhvr>
                                      <p:tavLst>
                                        <p:tav tm="0">
                                          <p:val>
                                            <p:strVal val="#ppt_x"/>
                                          </p:val>
                                        </p:tav>
                                        <p:tav tm="100000">
                                          <p:val>
                                            <p:strVal val="#ppt_x"/>
                                          </p:val>
                                        </p:tav>
                                      </p:tavLst>
                                    </p:anim>
                                    <p:anim calcmode="lin" valueType="num">
                                      <p:cBhvr additive="base">
                                        <p:cTn id="73" dur="250" fill="hold"/>
                                        <p:tgtEl>
                                          <p:spTgt spid="69"/>
                                        </p:tgtEl>
                                        <p:attrNameLst>
                                          <p:attrName>ppt_y</p:attrName>
                                        </p:attrNameLst>
                                      </p:cBhvr>
                                      <p:tavLst>
                                        <p:tav tm="0">
                                          <p:val>
                                            <p:strVal val="1+#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70"/>
                                        </p:tgtEl>
                                        <p:attrNameLst>
                                          <p:attrName>style.visibility</p:attrName>
                                        </p:attrNameLst>
                                      </p:cBhvr>
                                      <p:to>
                                        <p:strVal val="visible"/>
                                      </p:to>
                                    </p:set>
                                    <p:anim calcmode="lin" valueType="num">
                                      <p:cBhvr additive="base">
                                        <p:cTn id="76" dur="250" fill="hold"/>
                                        <p:tgtEl>
                                          <p:spTgt spid="70"/>
                                        </p:tgtEl>
                                        <p:attrNameLst>
                                          <p:attrName>ppt_x</p:attrName>
                                        </p:attrNameLst>
                                      </p:cBhvr>
                                      <p:tavLst>
                                        <p:tav tm="0">
                                          <p:val>
                                            <p:strVal val="#ppt_x"/>
                                          </p:val>
                                        </p:tav>
                                        <p:tav tm="100000">
                                          <p:val>
                                            <p:strVal val="#ppt_x"/>
                                          </p:val>
                                        </p:tav>
                                      </p:tavLst>
                                    </p:anim>
                                    <p:anim calcmode="lin" valueType="num">
                                      <p:cBhvr additive="base">
                                        <p:cTn id="77" dur="250" fill="hold"/>
                                        <p:tgtEl>
                                          <p:spTgt spid="70"/>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71"/>
                                        </p:tgtEl>
                                        <p:attrNameLst>
                                          <p:attrName>style.visibility</p:attrName>
                                        </p:attrNameLst>
                                      </p:cBhvr>
                                      <p:to>
                                        <p:strVal val="visible"/>
                                      </p:to>
                                    </p:set>
                                    <p:anim calcmode="lin" valueType="num">
                                      <p:cBhvr additive="base">
                                        <p:cTn id="80" dur="250" fill="hold"/>
                                        <p:tgtEl>
                                          <p:spTgt spid="71"/>
                                        </p:tgtEl>
                                        <p:attrNameLst>
                                          <p:attrName>ppt_x</p:attrName>
                                        </p:attrNameLst>
                                      </p:cBhvr>
                                      <p:tavLst>
                                        <p:tav tm="0">
                                          <p:val>
                                            <p:strVal val="#ppt_x"/>
                                          </p:val>
                                        </p:tav>
                                        <p:tav tm="100000">
                                          <p:val>
                                            <p:strVal val="#ppt_x"/>
                                          </p:val>
                                        </p:tav>
                                      </p:tavLst>
                                    </p:anim>
                                    <p:anim calcmode="lin" valueType="num">
                                      <p:cBhvr additive="base">
                                        <p:cTn id="81" dur="250" fill="hold"/>
                                        <p:tgtEl>
                                          <p:spTgt spid="71"/>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90"/>
                                        </p:tgtEl>
                                        <p:attrNameLst>
                                          <p:attrName>style.visibility</p:attrName>
                                        </p:attrNameLst>
                                      </p:cBhvr>
                                      <p:to>
                                        <p:strVal val="visible"/>
                                      </p:to>
                                    </p:set>
                                    <p:anim calcmode="lin" valueType="num">
                                      <p:cBhvr additive="base">
                                        <p:cTn id="84" dur="250" fill="hold"/>
                                        <p:tgtEl>
                                          <p:spTgt spid="90"/>
                                        </p:tgtEl>
                                        <p:attrNameLst>
                                          <p:attrName>ppt_x</p:attrName>
                                        </p:attrNameLst>
                                      </p:cBhvr>
                                      <p:tavLst>
                                        <p:tav tm="0">
                                          <p:val>
                                            <p:strVal val="#ppt_x"/>
                                          </p:val>
                                        </p:tav>
                                        <p:tav tm="100000">
                                          <p:val>
                                            <p:strVal val="#ppt_x"/>
                                          </p:val>
                                        </p:tav>
                                      </p:tavLst>
                                    </p:anim>
                                    <p:anim calcmode="lin" valueType="num">
                                      <p:cBhvr additive="base">
                                        <p:cTn id="85" dur="250" fill="hold"/>
                                        <p:tgtEl>
                                          <p:spTgt spid="90"/>
                                        </p:tgtEl>
                                        <p:attrNameLst>
                                          <p:attrName>ppt_y</p:attrName>
                                        </p:attrNameLst>
                                      </p:cBhvr>
                                      <p:tavLst>
                                        <p:tav tm="0">
                                          <p:val>
                                            <p:strVal val="1+#ppt_h/2"/>
                                          </p:val>
                                        </p:tav>
                                        <p:tav tm="100000">
                                          <p:val>
                                            <p:strVal val="#ppt_y"/>
                                          </p:val>
                                        </p:tav>
                                      </p:tavLst>
                                    </p:anim>
                                  </p:childTnLst>
                                </p:cTn>
                              </p:par>
                              <p:par>
                                <p:cTn id="86" presetID="2" presetClass="entr" presetSubtype="4" fill="hold" grpId="0" nodeType="withEffect">
                                  <p:stCondLst>
                                    <p:cond delay="0"/>
                                  </p:stCondLst>
                                  <p:childTnLst>
                                    <p:set>
                                      <p:cBhvr>
                                        <p:cTn id="87" dur="1" fill="hold">
                                          <p:stCondLst>
                                            <p:cond delay="0"/>
                                          </p:stCondLst>
                                        </p:cTn>
                                        <p:tgtEl>
                                          <p:spTgt spid="72"/>
                                        </p:tgtEl>
                                        <p:attrNameLst>
                                          <p:attrName>style.visibility</p:attrName>
                                        </p:attrNameLst>
                                      </p:cBhvr>
                                      <p:to>
                                        <p:strVal val="visible"/>
                                      </p:to>
                                    </p:set>
                                    <p:anim calcmode="lin" valueType="num">
                                      <p:cBhvr additive="base">
                                        <p:cTn id="88" dur="250" fill="hold"/>
                                        <p:tgtEl>
                                          <p:spTgt spid="72"/>
                                        </p:tgtEl>
                                        <p:attrNameLst>
                                          <p:attrName>ppt_x</p:attrName>
                                        </p:attrNameLst>
                                      </p:cBhvr>
                                      <p:tavLst>
                                        <p:tav tm="0">
                                          <p:val>
                                            <p:strVal val="#ppt_x"/>
                                          </p:val>
                                        </p:tav>
                                        <p:tav tm="100000">
                                          <p:val>
                                            <p:strVal val="#ppt_x"/>
                                          </p:val>
                                        </p:tav>
                                      </p:tavLst>
                                    </p:anim>
                                    <p:anim calcmode="lin" valueType="num">
                                      <p:cBhvr additive="base">
                                        <p:cTn id="89" dur="250" fill="hold"/>
                                        <p:tgtEl>
                                          <p:spTgt spid="72"/>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73"/>
                                        </p:tgtEl>
                                        <p:attrNameLst>
                                          <p:attrName>style.visibility</p:attrName>
                                        </p:attrNameLst>
                                      </p:cBhvr>
                                      <p:to>
                                        <p:strVal val="visible"/>
                                      </p:to>
                                    </p:set>
                                    <p:anim calcmode="lin" valueType="num">
                                      <p:cBhvr additive="base">
                                        <p:cTn id="92" dur="250" fill="hold"/>
                                        <p:tgtEl>
                                          <p:spTgt spid="73"/>
                                        </p:tgtEl>
                                        <p:attrNameLst>
                                          <p:attrName>ppt_x</p:attrName>
                                        </p:attrNameLst>
                                      </p:cBhvr>
                                      <p:tavLst>
                                        <p:tav tm="0">
                                          <p:val>
                                            <p:strVal val="#ppt_x"/>
                                          </p:val>
                                        </p:tav>
                                        <p:tav tm="100000">
                                          <p:val>
                                            <p:strVal val="#ppt_x"/>
                                          </p:val>
                                        </p:tav>
                                      </p:tavLst>
                                    </p:anim>
                                    <p:anim calcmode="lin" valueType="num">
                                      <p:cBhvr additive="base">
                                        <p:cTn id="93" dur="250" fill="hold"/>
                                        <p:tgtEl>
                                          <p:spTgt spid="73"/>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74"/>
                                        </p:tgtEl>
                                        <p:attrNameLst>
                                          <p:attrName>style.visibility</p:attrName>
                                        </p:attrNameLst>
                                      </p:cBhvr>
                                      <p:to>
                                        <p:strVal val="visible"/>
                                      </p:to>
                                    </p:set>
                                    <p:anim calcmode="lin" valueType="num">
                                      <p:cBhvr additive="base">
                                        <p:cTn id="96" dur="250" fill="hold"/>
                                        <p:tgtEl>
                                          <p:spTgt spid="74"/>
                                        </p:tgtEl>
                                        <p:attrNameLst>
                                          <p:attrName>ppt_x</p:attrName>
                                        </p:attrNameLst>
                                      </p:cBhvr>
                                      <p:tavLst>
                                        <p:tav tm="0">
                                          <p:val>
                                            <p:strVal val="#ppt_x"/>
                                          </p:val>
                                        </p:tav>
                                        <p:tav tm="100000">
                                          <p:val>
                                            <p:strVal val="#ppt_x"/>
                                          </p:val>
                                        </p:tav>
                                      </p:tavLst>
                                    </p:anim>
                                    <p:anim calcmode="lin" valueType="num">
                                      <p:cBhvr additive="base">
                                        <p:cTn id="97" dur="250" fill="hold"/>
                                        <p:tgtEl>
                                          <p:spTgt spid="74"/>
                                        </p:tgtEl>
                                        <p:attrNameLst>
                                          <p:attrName>ppt_y</p:attrName>
                                        </p:attrNameLst>
                                      </p:cBhvr>
                                      <p:tavLst>
                                        <p:tav tm="0">
                                          <p:val>
                                            <p:strVal val="1+#ppt_h/2"/>
                                          </p:val>
                                        </p:tav>
                                        <p:tav tm="100000">
                                          <p:val>
                                            <p:strVal val="#ppt_y"/>
                                          </p:val>
                                        </p:tav>
                                      </p:tavLst>
                                    </p:anim>
                                  </p:childTnLst>
                                </p:cTn>
                              </p:par>
                              <p:par>
                                <p:cTn id="98" presetID="2" presetClass="entr" presetSubtype="4" fill="hold" nodeType="withEffect">
                                  <p:stCondLst>
                                    <p:cond delay="0"/>
                                  </p:stCondLst>
                                  <p:childTnLst>
                                    <p:set>
                                      <p:cBhvr>
                                        <p:cTn id="99" dur="1" fill="hold">
                                          <p:stCondLst>
                                            <p:cond delay="0"/>
                                          </p:stCondLst>
                                        </p:cTn>
                                        <p:tgtEl>
                                          <p:spTgt spid="75"/>
                                        </p:tgtEl>
                                        <p:attrNameLst>
                                          <p:attrName>style.visibility</p:attrName>
                                        </p:attrNameLst>
                                      </p:cBhvr>
                                      <p:to>
                                        <p:strVal val="visible"/>
                                      </p:to>
                                    </p:set>
                                    <p:anim calcmode="lin" valueType="num">
                                      <p:cBhvr additive="base">
                                        <p:cTn id="100" dur="250" fill="hold"/>
                                        <p:tgtEl>
                                          <p:spTgt spid="75"/>
                                        </p:tgtEl>
                                        <p:attrNameLst>
                                          <p:attrName>ppt_x</p:attrName>
                                        </p:attrNameLst>
                                      </p:cBhvr>
                                      <p:tavLst>
                                        <p:tav tm="0">
                                          <p:val>
                                            <p:strVal val="#ppt_x"/>
                                          </p:val>
                                        </p:tav>
                                        <p:tav tm="100000">
                                          <p:val>
                                            <p:strVal val="#ppt_x"/>
                                          </p:val>
                                        </p:tav>
                                      </p:tavLst>
                                    </p:anim>
                                    <p:anim calcmode="lin" valueType="num">
                                      <p:cBhvr additive="base">
                                        <p:cTn id="101" dur="250" fill="hold"/>
                                        <p:tgtEl>
                                          <p:spTgt spid="75"/>
                                        </p:tgtEl>
                                        <p:attrNameLst>
                                          <p:attrName>ppt_y</p:attrName>
                                        </p:attrNameLst>
                                      </p:cBhvr>
                                      <p:tavLst>
                                        <p:tav tm="0">
                                          <p:val>
                                            <p:strVal val="1+#ppt_h/2"/>
                                          </p:val>
                                        </p:tav>
                                        <p:tav tm="100000">
                                          <p:val>
                                            <p:strVal val="#ppt_y"/>
                                          </p:val>
                                        </p:tav>
                                      </p:tavLst>
                                    </p:anim>
                                  </p:childTnLst>
                                </p:cTn>
                              </p:par>
                              <p:par>
                                <p:cTn id="102" presetID="2" presetClass="entr" presetSubtype="4" fill="hold" nodeType="withEffect">
                                  <p:stCondLst>
                                    <p:cond delay="0"/>
                                  </p:stCondLst>
                                  <p:childTnLst>
                                    <p:set>
                                      <p:cBhvr>
                                        <p:cTn id="103" dur="1" fill="hold">
                                          <p:stCondLst>
                                            <p:cond delay="0"/>
                                          </p:stCondLst>
                                        </p:cTn>
                                        <p:tgtEl>
                                          <p:spTgt spid="76"/>
                                        </p:tgtEl>
                                        <p:attrNameLst>
                                          <p:attrName>style.visibility</p:attrName>
                                        </p:attrNameLst>
                                      </p:cBhvr>
                                      <p:to>
                                        <p:strVal val="visible"/>
                                      </p:to>
                                    </p:set>
                                    <p:anim calcmode="lin" valueType="num">
                                      <p:cBhvr additive="base">
                                        <p:cTn id="104" dur="250" fill="hold"/>
                                        <p:tgtEl>
                                          <p:spTgt spid="76"/>
                                        </p:tgtEl>
                                        <p:attrNameLst>
                                          <p:attrName>ppt_x</p:attrName>
                                        </p:attrNameLst>
                                      </p:cBhvr>
                                      <p:tavLst>
                                        <p:tav tm="0">
                                          <p:val>
                                            <p:strVal val="#ppt_x"/>
                                          </p:val>
                                        </p:tav>
                                        <p:tav tm="100000">
                                          <p:val>
                                            <p:strVal val="#ppt_x"/>
                                          </p:val>
                                        </p:tav>
                                      </p:tavLst>
                                    </p:anim>
                                    <p:anim calcmode="lin" valueType="num">
                                      <p:cBhvr additive="base">
                                        <p:cTn id="105" dur="250" fill="hold"/>
                                        <p:tgtEl>
                                          <p:spTgt spid="76"/>
                                        </p:tgtEl>
                                        <p:attrNameLst>
                                          <p:attrName>ppt_y</p:attrName>
                                        </p:attrNameLst>
                                      </p:cBhvr>
                                      <p:tavLst>
                                        <p:tav tm="0">
                                          <p:val>
                                            <p:strVal val="1+#ppt_h/2"/>
                                          </p:val>
                                        </p:tav>
                                        <p:tav tm="100000">
                                          <p:val>
                                            <p:strVal val="#ppt_y"/>
                                          </p:val>
                                        </p:tav>
                                      </p:tavLst>
                                    </p:anim>
                                  </p:childTnLst>
                                </p:cTn>
                              </p:par>
                              <p:par>
                                <p:cTn id="106" presetID="2" presetClass="entr" presetSubtype="4" fill="hold" nodeType="withEffect">
                                  <p:stCondLst>
                                    <p:cond delay="0"/>
                                  </p:stCondLst>
                                  <p:childTnLst>
                                    <p:set>
                                      <p:cBhvr>
                                        <p:cTn id="107" dur="1" fill="hold">
                                          <p:stCondLst>
                                            <p:cond delay="0"/>
                                          </p:stCondLst>
                                        </p:cTn>
                                        <p:tgtEl>
                                          <p:spTgt spid="77"/>
                                        </p:tgtEl>
                                        <p:attrNameLst>
                                          <p:attrName>style.visibility</p:attrName>
                                        </p:attrNameLst>
                                      </p:cBhvr>
                                      <p:to>
                                        <p:strVal val="visible"/>
                                      </p:to>
                                    </p:set>
                                    <p:anim calcmode="lin" valueType="num">
                                      <p:cBhvr additive="base">
                                        <p:cTn id="108" dur="250" fill="hold"/>
                                        <p:tgtEl>
                                          <p:spTgt spid="77"/>
                                        </p:tgtEl>
                                        <p:attrNameLst>
                                          <p:attrName>ppt_x</p:attrName>
                                        </p:attrNameLst>
                                      </p:cBhvr>
                                      <p:tavLst>
                                        <p:tav tm="0">
                                          <p:val>
                                            <p:strVal val="#ppt_x"/>
                                          </p:val>
                                        </p:tav>
                                        <p:tav tm="100000">
                                          <p:val>
                                            <p:strVal val="#ppt_x"/>
                                          </p:val>
                                        </p:tav>
                                      </p:tavLst>
                                    </p:anim>
                                    <p:anim calcmode="lin" valueType="num">
                                      <p:cBhvr additive="base">
                                        <p:cTn id="109" dur="250" fill="hold"/>
                                        <p:tgtEl>
                                          <p:spTgt spid="77"/>
                                        </p:tgtEl>
                                        <p:attrNameLst>
                                          <p:attrName>ppt_y</p:attrName>
                                        </p:attrNameLst>
                                      </p:cBhvr>
                                      <p:tavLst>
                                        <p:tav tm="0">
                                          <p:val>
                                            <p:strVal val="1+#ppt_h/2"/>
                                          </p:val>
                                        </p:tav>
                                        <p:tav tm="100000">
                                          <p:val>
                                            <p:strVal val="#ppt_y"/>
                                          </p:val>
                                        </p:tav>
                                      </p:tavLst>
                                    </p:anim>
                                  </p:childTnLst>
                                </p:cTn>
                              </p:par>
                              <p:par>
                                <p:cTn id="110" presetID="2" presetClass="entr" presetSubtype="4" fill="hold" nodeType="withEffect">
                                  <p:stCondLst>
                                    <p:cond delay="0"/>
                                  </p:stCondLst>
                                  <p:childTnLst>
                                    <p:set>
                                      <p:cBhvr>
                                        <p:cTn id="111" dur="1" fill="hold">
                                          <p:stCondLst>
                                            <p:cond delay="0"/>
                                          </p:stCondLst>
                                        </p:cTn>
                                        <p:tgtEl>
                                          <p:spTgt spid="78"/>
                                        </p:tgtEl>
                                        <p:attrNameLst>
                                          <p:attrName>style.visibility</p:attrName>
                                        </p:attrNameLst>
                                      </p:cBhvr>
                                      <p:to>
                                        <p:strVal val="visible"/>
                                      </p:to>
                                    </p:set>
                                    <p:anim calcmode="lin" valueType="num">
                                      <p:cBhvr additive="base">
                                        <p:cTn id="112" dur="250" fill="hold"/>
                                        <p:tgtEl>
                                          <p:spTgt spid="78"/>
                                        </p:tgtEl>
                                        <p:attrNameLst>
                                          <p:attrName>ppt_x</p:attrName>
                                        </p:attrNameLst>
                                      </p:cBhvr>
                                      <p:tavLst>
                                        <p:tav tm="0">
                                          <p:val>
                                            <p:strVal val="#ppt_x"/>
                                          </p:val>
                                        </p:tav>
                                        <p:tav tm="100000">
                                          <p:val>
                                            <p:strVal val="#ppt_x"/>
                                          </p:val>
                                        </p:tav>
                                      </p:tavLst>
                                    </p:anim>
                                    <p:anim calcmode="lin" valueType="num">
                                      <p:cBhvr additive="base">
                                        <p:cTn id="113" dur="250" fill="hold"/>
                                        <p:tgtEl>
                                          <p:spTgt spid="78"/>
                                        </p:tgtEl>
                                        <p:attrNameLst>
                                          <p:attrName>ppt_y</p:attrName>
                                        </p:attrNameLst>
                                      </p:cBhvr>
                                      <p:tavLst>
                                        <p:tav tm="0">
                                          <p:val>
                                            <p:strVal val="1+#ppt_h/2"/>
                                          </p:val>
                                        </p:tav>
                                        <p:tav tm="100000">
                                          <p:val>
                                            <p:strVal val="#ppt_y"/>
                                          </p:val>
                                        </p:tav>
                                      </p:tavLst>
                                    </p:anim>
                                  </p:childTnLst>
                                </p:cTn>
                              </p:par>
                              <p:par>
                                <p:cTn id="114" presetID="2" presetClass="entr" presetSubtype="4" fill="hold" nodeType="withEffect">
                                  <p:stCondLst>
                                    <p:cond delay="0"/>
                                  </p:stCondLst>
                                  <p:childTnLst>
                                    <p:set>
                                      <p:cBhvr>
                                        <p:cTn id="115" dur="1" fill="hold">
                                          <p:stCondLst>
                                            <p:cond delay="0"/>
                                          </p:stCondLst>
                                        </p:cTn>
                                        <p:tgtEl>
                                          <p:spTgt spid="79"/>
                                        </p:tgtEl>
                                        <p:attrNameLst>
                                          <p:attrName>style.visibility</p:attrName>
                                        </p:attrNameLst>
                                      </p:cBhvr>
                                      <p:to>
                                        <p:strVal val="visible"/>
                                      </p:to>
                                    </p:set>
                                    <p:anim calcmode="lin" valueType="num">
                                      <p:cBhvr additive="base">
                                        <p:cTn id="116" dur="250" fill="hold"/>
                                        <p:tgtEl>
                                          <p:spTgt spid="79"/>
                                        </p:tgtEl>
                                        <p:attrNameLst>
                                          <p:attrName>ppt_x</p:attrName>
                                        </p:attrNameLst>
                                      </p:cBhvr>
                                      <p:tavLst>
                                        <p:tav tm="0">
                                          <p:val>
                                            <p:strVal val="#ppt_x"/>
                                          </p:val>
                                        </p:tav>
                                        <p:tav tm="100000">
                                          <p:val>
                                            <p:strVal val="#ppt_x"/>
                                          </p:val>
                                        </p:tav>
                                      </p:tavLst>
                                    </p:anim>
                                    <p:anim calcmode="lin" valueType="num">
                                      <p:cBhvr additive="base">
                                        <p:cTn id="117" dur="250" fill="hold"/>
                                        <p:tgtEl>
                                          <p:spTgt spid="79"/>
                                        </p:tgtEl>
                                        <p:attrNameLst>
                                          <p:attrName>ppt_y</p:attrName>
                                        </p:attrNameLst>
                                      </p:cBhvr>
                                      <p:tavLst>
                                        <p:tav tm="0">
                                          <p:val>
                                            <p:strVal val="1+#ppt_h/2"/>
                                          </p:val>
                                        </p:tav>
                                        <p:tav tm="100000">
                                          <p:val>
                                            <p:strVal val="#ppt_y"/>
                                          </p:val>
                                        </p:tav>
                                      </p:tavLst>
                                    </p:anim>
                                  </p:childTnLst>
                                </p:cTn>
                              </p:par>
                              <p:par>
                                <p:cTn id="118" presetID="2" presetClass="entr" presetSubtype="4" fill="hold" grpId="0" nodeType="withEffect">
                                  <p:stCondLst>
                                    <p:cond delay="0"/>
                                  </p:stCondLst>
                                  <p:childTnLst>
                                    <p:set>
                                      <p:cBhvr>
                                        <p:cTn id="119" dur="1" fill="hold">
                                          <p:stCondLst>
                                            <p:cond delay="0"/>
                                          </p:stCondLst>
                                        </p:cTn>
                                        <p:tgtEl>
                                          <p:spTgt spid="84"/>
                                        </p:tgtEl>
                                        <p:attrNameLst>
                                          <p:attrName>style.visibility</p:attrName>
                                        </p:attrNameLst>
                                      </p:cBhvr>
                                      <p:to>
                                        <p:strVal val="visible"/>
                                      </p:to>
                                    </p:set>
                                    <p:anim calcmode="lin" valueType="num">
                                      <p:cBhvr additive="base">
                                        <p:cTn id="120" dur="250" fill="hold"/>
                                        <p:tgtEl>
                                          <p:spTgt spid="84"/>
                                        </p:tgtEl>
                                        <p:attrNameLst>
                                          <p:attrName>ppt_x</p:attrName>
                                        </p:attrNameLst>
                                      </p:cBhvr>
                                      <p:tavLst>
                                        <p:tav tm="0">
                                          <p:val>
                                            <p:strVal val="#ppt_x"/>
                                          </p:val>
                                        </p:tav>
                                        <p:tav tm="100000">
                                          <p:val>
                                            <p:strVal val="#ppt_x"/>
                                          </p:val>
                                        </p:tav>
                                      </p:tavLst>
                                    </p:anim>
                                    <p:anim calcmode="lin" valueType="num">
                                      <p:cBhvr additive="base">
                                        <p:cTn id="121" dur="250" fill="hold"/>
                                        <p:tgtEl>
                                          <p:spTgt spid="84"/>
                                        </p:tgtEl>
                                        <p:attrNameLst>
                                          <p:attrName>ppt_y</p:attrName>
                                        </p:attrNameLst>
                                      </p:cBhvr>
                                      <p:tavLst>
                                        <p:tav tm="0">
                                          <p:val>
                                            <p:strVal val="1+#ppt_h/2"/>
                                          </p:val>
                                        </p:tav>
                                        <p:tav tm="100000">
                                          <p:val>
                                            <p:strVal val="#ppt_y"/>
                                          </p:val>
                                        </p:tav>
                                      </p:tavLst>
                                    </p:anim>
                                  </p:childTnLst>
                                </p:cTn>
                              </p:par>
                              <p:par>
                                <p:cTn id="122" presetID="2" presetClass="entr" presetSubtype="4" fill="hold" grpId="0" nodeType="withEffect">
                                  <p:stCondLst>
                                    <p:cond delay="0"/>
                                  </p:stCondLst>
                                  <p:childTnLst>
                                    <p:set>
                                      <p:cBhvr>
                                        <p:cTn id="123" dur="1" fill="hold">
                                          <p:stCondLst>
                                            <p:cond delay="0"/>
                                          </p:stCondLst>
                                        </p:cTn>
                                        <p:tgtEl>
                                          <p:spTgt spid="87"/>
                                        </p:tgtEl>
                                        <p:attrNameLst>
                                          <p:attrName>style.visibility</p:attrName>
                                        </p:attrNameLst>
                                      </p:cBhvr>
                                      <p:to>
                                        <p:strVal val="visible"/>
                                      </p:to>
                                    </p:set>
                                    <p:anim calcmode="lin" valueType="num">
                                      <p:cBhvr additive="base">
                                        <p:cTn id="124" dur="250" fill="hold"/>
                                        <p:tgtEl>
                                          <p:spTgt spid="87"/>
                                        </p:tgtEl>
                                        <p:attrNameLst>
                                          <p:attrName>ppt_x</p:attrName>
                                        </p:attrNameLst>
                                      </p:cBhvr>
                                      <p:tavLst>
                                        <p:tav tm="0">
                                          <p:val>
                                            <p:strVal val="#ppt_x"/>
                                          </p:val>
                                        </p:tav>
                                        <p:tav tm="100000">
                                          <p:val>
                                            <p:strVal val="#ppt_x"/>
                                          </p:val>
                                        </p:tav>
                                      </p:tavLst>
                                    </p:anim>
                                    <p:anim calcmode="lin" valueType="num">
                                      <p:cBhvr additive="base">
                                        <p:cTn id="125" dur="250" fill="hold"/>
                                        <p:tgtEl>
                                          <p:spTgt spid="87"/>
                                        </p:tgtEl>
                                        <p:attrNameLst>
                                          <p:attrName>ppt_y</p:attrName>
                                        </p:attrNameLst>
                                      </p:cBhvr>
                                      <p:tavLst>
                                        <p:tav tm="0">
                                          <p:val>
                                            <p:strVal val="1+#ppt_h/2"/>
                                          </p:val>
                                        </p:tav>
                                        <p:tav tm="100000">
                                          <p:val>
                                            <p:strVal val="#ppt_y"/>
                                          </p:val>
                                        </p:tav>
                                      </p:tavLst>
                                    </p:anim>
                                  </p:childTnLst>
                                </p:cTn>
                              </p:par>
                              <p:par>
                                <p:cTn id="126" presetID="2" presetClass="entr" presetSubtype="4" fill="hold" grpId="0" nodeType="withEffect">
                                  <p:stCondLst>
                                    <p:cond delay="0"/>
                                  </p:stCondLst>
                                  <p:childTnLst>
                                    <p:set>
                                      <p:cBhvr>
                                        <p:cTn id="127" dur="1" fill="hold">
                                          <p:stCondLst>
                                            <p:cond delay="0"/>
                                          </p:stCondLst>
                                        </p:cTn>
                                        <p:tgtEl>
                                          <p:spTgt spid="88"/>
                                        </p:tgtEl>
                                        <p:attrNameLst>
                                          <p:attrName>style.visibility</p:attrName>
                                        </p:attrNameLst>
                                      </p:cBhvr>
                                      <p:to>
                                        <p:strVal val="visible"/>
                                      </p:to>
                                    </p:set>
                                    <p:anim calcmode="lin" valueType="num">
                                      <p:cBhvr additive="base">
                                        <p:cTn id="128" dur="250" fill="hold"/>
                                        <p:tgtEl>
                                          <p:spTgt spid="88"/>
                                        </p:tgtEl>
                                        <p:attrNameLst>
                                          <p:attrName>ppt_x</p:attrName>
                                        </p:attrNameLst>
                                      </p:cBhvr>
                                      <p:tavLst>
                                        <p:tav tm="0">
                                          <p:val>
                                            <p:strVal val="#ppt_x"/>
                                          </p:val>
                                        </p:tav>
                                        <p:tav tm="100000">
                                          <p:val>
                                            <p:strVal val="#ppt_x"/>
                                          </p:val>
                                        </p:tav>
                                      </p:tavLst>
                                    </p:anim>
                                    <p:anim calcmode="lin" valueType="num">
                                      <p:cBhvr additive="base">
                                        <p:cTn id="129" dur="250" fill="hold"/>
                                        <p:tgtEl>
                                          <p:spTgt spid="88"/>
                                        </p:tgtEl>
                                        <p:attrNameLst>
                                          <p:attrName>ppt_y</p:attrName>
                                        </p:attrNameLst>
                                      </p:cBhvr>
                                      <p:tavLst>
                                        <p:tav tm="0">
                                          <p:val>
                                            <p:strVal val="1+#ppt_h/2"/>
                                          </p:val>
                                        </p:tav>
                                        <p:tav tm="100000">
                                          <p:val>
                                            <p:strVal val="#ppt_y"/>
                                          </p:val>
                                        </p:tav>
                                      </p:tavLst>
                                    </p:anim>
                                  </p:childTnLst>
                                </p:cTn>
                              </p:par>
                              <p:par>
                                <p:cTn id="130" presetID="2" presetClass="entr" presetSubtype="4" fill="hold" grpId="0" nodeType="withEffect">
                                  <p:stCondLst>
                                    <p:cond delay="0"/>
                                  </p:stCondLst>
                                  <p:childTnLst>
                                    <p:set>
                                      <p:cBhvr>
                                        <p:cTn id="131" dur="1" fill="hold">
                                          <p:stCondLst>
                                            <p:cond delay="0"/>
                                          </p:stCondLst>
                                        </p:cTn>
                                        <p:tgtEl>
                                          <p:spTgt spid="89"/>
                                        </p:tgtEl>
                                        <p:attrNameLst>
                                          <p:attrName>style.visibility</p:attrName>
                                        </p:attrNameLst>
                                      </p:cBhvr>
                                      <p:to>
                                        <p:strVal val="visible"/>
                                      </p:to>
                                    </p:set>
                                    <p:anim calcmode="lin" valueType="num">
                                      <p:cBhvr additive="base">
                                        <p:cTn id="132" dur="250" fill="hold"/>
                                        <p:tgtEl>
                                          <p:spTgt spid="89"/>
                                        </p:tgtEl>
                                        <p:attrNameLst>
                                          <p:attrName>ppt_x</p:attrName>
                                        </p:attrNameLst>
                                      </p:cBhvr>
                                      <p:tavLst>
                                        <p:tav tm="0">
                                          <p:val>
                                            <p:strVal val="#ppt_x"/>
                                          </p:val>
                                        </p:tav>
                                        <p:tav tm="100000">
                                          <p:val>
                                            <p:strVal val="#ppt_x"/>
                                          </p:val>
                                        </p:tav>
                                      </p:tavLst>
                                    </p:anim>
                                    <p:anim calcmode="lin" valueType="num">
                                      <p:cBhvr additive="base">
                                        <p:cTn id="133" dur="250" fill="hold"/>
                                        <p:tgtEl>
                                          <p:spTgt spid="89"/>
                                        </p:tgtEl>
                                        <p:attrNameLst>
                                          <p:attrName>ppt_y</p:attrName>
                                        </p:attrNameLst>
                                      </p:cBhvr>
                                      <p:tavLst>
                                        <p:tav tm="0">
                                          <p:val>
                                            <p:strVal val="1+#ppt_h/2"/>
                                          </p:val>
                                        </p:tav>
                                        <p:tav tm="100000">
                                          <p:val>
                                            <p:strVal val="#ppt_y"/>
                                          </p:val>
                                        </p:tav>
                                      </p:tavLst>
                                    </p:anim>
                                  </p:childTnLst>
                                </p:cTn>
                              </p:par>
                              <p:par>
                                <p:cTn id="134" presetID="2" presetClass="entr" presetSubtype="4" fill="hold" grpId="0" nodeType="withEffect">
                                  <p:stCondLst>
                                    <p:cond delay="0"/>
                                  </p:stCondLst>
                                  <p:childTnLst>
                                    <p:set>
                                      <p:cBhvr>
                                        <p:cTn id="135" dur="1" fill="hold">
                                          <p:stCondLst>
                                            <p:cond delay="0"/>
                                          </p:stCondLst>
                                        </p:cTn>
                                        <p:tgtEl>
                                          <p:spTgt spid="91"/>
                                        </p:tgtEl>
                                        <p:attrNameLst>
                                          <p:attrName>style.visibility</p:attrName>
                                        </p:attrNameLst>
                                      </p:cBhvr>
                                      <p:to>
                                        <p:strVal val="visible"/>
                                      </p:to>
                                    </p:set>
                                    <p:anim calcmode="lin" valueType="num">
                                      <p:cBhvr additive="base">
                                        <p:cTn id="136" dur="250" fill="hold"/>
                                        <p:tgtEl>
                                          <p:spTgt spid="91"/>
                                        </p:tgtEl>
                                        <p:attrNameLst>
                                          <p:attrName>ppt_x</p:attrName>
                                        </p:attrNameLst>
                                      </p:cBhvr>
                                      <p:tavLst>
                                        <p:tav tm="0">
                                          <p:val>
                                            <p:strVal val="#ppt_x"/>
                                          </p:val>
                                        </p:tav>
                                        <p:tav tm="100000">
                                          <p:val>
                                            <p:strVal val="#ppt_x"/>
                                          </p:val>
                                        </p:tav>
                                      </p:tavLst>
                                    </p:anim>
                                    <p:anim calcmode="lin" valueType="num">
                                      <p:cBhvr additive="base">
                                        <p:cTn id="137" dur="250" fill="hold"/>
                                        <p:tgtEl>
                                          <p:spTgt spid="91"/>
                                        </p:tgtEl>
                                        <p:attrNameLst>
                                          <p:attrName>ppt_y</p:attrName>
                                        </p:attrNameLst>
                                      </p:cBhvr>
                                      <p:tavLst>
                                        <p:tav tm="0">
                                          <p:val>
                                            <p:strVal val="1+#ppt_h/2"/>
                                          </p:val>
                                        </p:tav>
                                        <p:tav tm="100000">
                                          <p:val>
                                            <p:strVal val="#ppt_y"/>
                                          </p:val>
                                        </p:tav>
                                      </p:tavLst>
                                    </p:anim>
                                  </p:childTnLst>
                                </p:cTn>
                              </p:par>
                              <p:par>
                                <p:cTn id="138" presetID="2" presetClass="entr" presetSubtype="4" fill="hold" grpId="0" nodeType="withEffect">
                                  <p:stCondLst>
                                    <p:cond delay="0"/>
                                  </p:stCondLst>
                                  <p:childTnLst>
                                    <p:set>
                                      <p:cBhvr>
                                        <p:cTn id="139" dur="1" fill="hold">
                                          <p:stCondLst>
                                            <p:cond delay="0"/>
                                          </p:stCondLst>
                                        </p:cTn>
                                        <p:tgtEl>
                                          <p:spTgt spid="98"/>
                                        </p:tgtEl>
                                        <p:attrNameLst>
                                          <p:attrName>style.visibility</p:attrName>
                                        </p:attrNameLst>
                                      </p:cBhvr>
                                      <p:to>
                                        <p:strVal val="visible"/>
                                      </p:to>
                                    </p:set>
                                    <p:anim calcmode="lin" valueType="num">
                                      <p:cBhvr additive="base">
                                        <p:cTn id="140" dur="250" fill="hold"/>
                                        <p:tgtEl>
                                          <p:spTgt spid="98"/>
                                        </p:tgtEl>
                                        <p:attrNameLst>
                                          <p:attrName>ppt_x</p:attrName>
                                        </p:attrNameLst>
                                      </p:cBhvr>
                                      <p:tavLst>
                                        <p:tav tm="0">
                                          <p:val>
                                            <p:strVal val="#ppt_x"/>
                                          </p:val>
                                        </p:tav>
                                        <p:tav tm="100000">
                                          <p:val>
                                            <p:strVal val="#ppt_x"/>
                                          </p:val>
                                        </p:tav>
                                      </p:tavLst>
                                    </p:anim>
                                    <p:anim calcmode="lin" valueType="num">
                                      <p:cBhvr additive="base">
                                        <p:cTn id="141" dur="250" fill="hold"/>
                                        <p:tgtEl>
                                          <p:spTgt spid="98"/>
                                        </p:tgtEl>
                                        <p:attrNameLst>
                                          <p:attrName>ppt_y</p:attrName>
                                        </p:attrNameLst>
                                      </p:cBhvr>
                                      <p:tavLst>
                                        <p:tav tm="0">
                                          <p:val>
                                            <p:strVal val="1+#ppt_h/2"/>
                                          </p:val>
                                        </p:tav>
                                        <p:tav tm="100000">
                                          <p:val>
                                            <p:strVal val="#ppt_y"/>
                                          </p:val>
                                        </p:tav>
                                      </p:tavLst>
                                    </p:anim>
                                  </p:childTnLst>
                                </p:cTn>
                              </p:par>
                              <p:par>
                                <p:cTn id="142" presetID="2" presetClass="entr" presetSubtype="4" fill="hold" nodeType="withEffect">
                                  <p:stCondLst>
                                    <p:cond delay="0"/>
                                  </p:stCondLst>
                                  <p:childTnLst>
                                    <p:set>
                                      <p:cBhvr>
                                        <p:cTn id="143" dur="1" fill="hold">
                                          <p:stCondLst>
                                            <p:cond delay="0"/>
                                          </p:stCondLst>
                                        </p:cTn>
                                        <p:tgtEl>
                                          <p:spTgt spid="99"/>
                                        </p:tgtEl>
                                        <p:attrNameLst>
                                          <p:attrName>style.visibility</p:attrName>
                                        </p:attrNameLst>
                                      </p:cBhvr>
                                      <p:to>
                                        <p:strVal val="visible"/>
                                      </p:to>
                                    </p:set>
                                    <p:anim calcmode="lin" valueType="num">
                                      <p:cBhvr additive="base">
                                        <p:cTn id="144" dur="250" fill="hold"/>
                                        <p:tgtEl>
                                          <p:spTgt spid="99"/>
                                        </p:tgtEl>
                                        <p:attrNameLst>
                                          <p:attrName>ppt_x</p:attrName>
                                        </p:attrNameLst>
                                      </p:cBhvr>
                                      <p:tavLst>
                                        <p:tav tm="0">
                                          <p:val>
                                            <p:strVal val="#ppt_x"/>
                                          </p:val>
                                        </p:tav>
                                        <p:tav tm="100000">
                                          <p:val>
                                            <p:strVal val="#ppt_x"/>
                                          </p:val>
                                        </p:tav>
                                      </p:tavLst>
                                    </p:anim>
                                    <p:anim calcmode="lin" valueType="num">
                                      <p:cBhvr additive="base">
                                        <p:cTn id="145" dur="250" fill="hold"/>
                                        <p:tgtEl>
                                          <p:spTgt spid="99"/>
                                        </p:tgtEl>
                                        <p:attrNameLst>
                                          <p:attrName>ppt_y</p:attrName>
                                        </p:attrNameLst>
                                      </p:cBhvr>
                                      <p:tavLst>
                                        <p:tav tm="0">
                                          <p:val>
                                            <p:strVal val="1+#ppt_h/2"/>
                                          </p:val>
                                        </p:tav>
                                        <p:tav tm="100000">
                                          <p:val>
                                            <p:strVal val="#ppt_y"/>
                                          </p:val>
                                        </p:tav>
                                      </p:tavLst>
                                    </p:anim>
                                  </p:childTnLst>
                                </p:cTn>
                              </p:par>
                              <p:par>
                                <p:cTn id="146" presetID="2" presetClass="entr" presetSubtype="4" fill="hold" grpId="0" nodeType="withEffect">
                                  <p:stCondLst>
                                    <p:cond delay="0"/>
                                  </p:stCondLst>
                                  <p:childTnLst>
                                    <p:set>
                                      <p:cBhvr>
                                        <p:cTn id="147" dur="1" fill="hold">
                                          <p:stCondLst>
                                            <p:cond delay="0"/>
                                          </p:stCondLst>
                                        </p:cTn>
                                        <p:tgtEl>
                                          <p:spTgt spid="100"/>
                                        </p:tgtEl>
                                        <p:attrNameLst>
                                          <p:attrName>style.visibility</p:attrName>
                                        </p:attrNameLst>
                                      </p:cBhvr>
                                      <p:to>
                                        <p:strVal val="visible"/>
                                      </p:to>
                                    </p:set>
                                    <p:anim calcmode="lin" valueType="num">
                                      <p:cBhvr additive="base">
                                        <p:cTn id="148" dur="250" fill="hold"/>
                                        <p:tgtEl>
                                          <p:spTgt spid="100"/>
                                        </p:tgtEl>
                                        <p:attrNameLst>
                                          <p:attrName>ppt_x</p:attrName>
                                        </p:attrNameLst>
                                      </p:cBhvr>
                                      <p:tavLst>
                                        <p:tav tm="0">
                                          <p:val>
                                            <p:strVal val="#ppt_x"/>
                                          </p:val>
                                        </p:tav>
                                        <p:tav tm="100000">
                                          <p:val>
                                            <p:strVal val="#ppt_x"/>
                                          </p:val>
                                        </p:tav>
                                      </p:tavLst>
                                    </p:anim>
                                    <p:anim calcmode="lin" valueType="num">
                                      <p:cBhvr additive="base">
                                        <p:cTn id="149" dur="250" fill="hold"/>
                                        <p:tgtEl>
                                          <p:spTgt spid="100"/>
                                        </p:tgtEl>
                                        <p:attrNameLst>
                                          <p:attrName>ppt_y</p:attrName>
                                        </p:attrNameLst>
                                      </p:cBhvr>
                                      <p:tavLst>
                                        <p:tav tm="0">
                                          <p:val>
                                            <p:strVal val="1+#ppt_h/2"/>
                                          </p:val>
                                        </p:tav>
                                        <p:tav tm="100000">
                                          <p:val>
                                            <p:strVal val="#ppt_y"/>
                                          </p:val>
                                        </p:tav>
                                      </p:tavLst>
                                    </p:anim>
                                  </p:childTnLst>
                                </p:cTn>
                              </p:par>
                              <p:par>
                                <p:cTn id="150" presetID="2" presetClass="entr" presetSubtype="4" fill="hold" grpId="0" nodeType="withEffect">
                                  <p:stCondLst>
                                    <p:cond delay="0"/>
                                  </p:stCondLst>
                                  <p:childTnLst>
                                    <p:set>
                                      <p:cBhvr>
                                        <p:cTn id="151" dur="1" fill="hold">
                                          <p:stCondLst>
                                            <p:cond delay="0"/>
                                          </p:stCondLst>
                                        </p:cTn>
                                        <p:tgtEl>
                                          <p:spTgt spid="108"/>
                                        </p:tgtEl>
                                        <p:attrNameLst>
                                          <p:attrName>style.visibility</p:attrName>
                                        </p:attrNameLst>
                                      </p:cBhvr>
                                      <p:to>
                                        <p:strVal val="visible"/>
                                      </p:to>
                                    </p:set>
                                    <p:anim calcmode="lin" valueType="num">
                                      <p:cBhvr additive="base">
                                        <p:cTn id="152" dur="250" fill="hold"/>
                                        <p:tgtEl>
                                          <p:spTgt spid="108"/>
                                        </p:tgtEl>
                                        <p:attrNameLst>
                                          <p:attrName>ppt_x</p:attrName>
                                        </p:attrNameLst>
                                      </p:cBhvr>
                                      <p:tavLst>
                                        <p:tav tm="0">
                                          <p:val>
                                            <p:strVal val="#ppt_x"/>
                                          </p:val>
                                        </p:tav>
                                        <p:tav tm="100000">
                                          <p:val>
                                            <p:strVal val="#ppt_x"/>
                                          </p:val>
                                        </p:tav>
                                      </p:tavLst>
                                    </p:anim>
                                    <p:anim calcmode="lin" valueType="num">
                                      <p:cBhvr additive="base">
                                        <p:cTn id="153" dur="25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2" presetClass="entr" presetSubtype="4" fill="hold" grpId="0" nodeType="clickEffect">
                                  <p:stCondLst>
                                    <p:cond delay="0"/>
                                  </p:stCondLst>
                                  <p:childTnLst>
                                    <p:set>
                                      <p:cBhvr>
                                        <p:cTn id="157" dur="1" fill="hold">
                                          <p:stCondLst>
                                            <p:cond delay="0"/>
                                          </p:stCondLst>
                                        </p:cTn>
                                        <p:tgtEl>
                                          <p:spTgt spid="81"/>
                                        </p:tgtEl>
                                        <p:attrNameLst>
                                          <p:attrName>style.visibility</p:attrName>
                                        </p:attrNameLst>
                                      </p:cBhvr>
                                      <p:to>
                                        <p:strVal val="visible"/>
                                      </p:to>
                                    </p:set>
                                    <p:anim calcmode="lin" valueType="num">
                                      <p:cBhvr additive="base">
                                        <p:cTn id="158" dur="250" fill="hold"/>
                                        <p:tgtEl>
                                          <p:spTgt spid="81"/>
                                        </p:tgtEl>
                                        <p:attrNameLst>
                                          <p:attrName>ppt_x</p:attrName>
                                        </p:attrNameLst>
                                      </p:cBhvr>
                                      <p:tavLst>
                                        <p:tav tm="0">
                                          <p:val>
                                            <p:strVal val="#ppt_x"/>
                                          </p:val>
                                        </p:tav>
                                        <p:tav tm="100000">
                                          <p:val>
                                            <p:strVal val="#ppt_x"/>
                                          </p:val>
                                        </p:tav>
                                      </p:tavLst>
                                    </p:anim>
                                    <p:anim calcmode="lin" valueType="num">
                                      <p:cBhvr additive="base">
                                        <p:cTn id="159" dur="250" fill="hold"/>
                                        <p:tgtEl>
                                          <p:spTgt spid="81"/>
                                        </p:tgtEl>
                                        <p:attrNameLst>
                                          <p:attrName>ppt_y</p:attrName>
                                        </p:attrNameLst>
                                      </p:cBhvr>
                                      <p:tavLst>
                                        <p:tav tm="0">
                                          <p:val>
                                            <p:strVal val="1+#ppt_h/2"/>
                                          </p:val>
                                        </p:tav>
                                        <p:tav tm="100000">
                                          <p:val>
                                            <p:strVal val="#ppt_y"/>
                                          </p:val>
                                        </p:tav>
                                      </p:tavLst>
                                    </p:anim>
                                  </p:childTnLst>
                                </p:cTn>
                              </p:par>
                              <p:par>
                                <p:cTn id="160" presetID="2" presetClass="entr" presetSubtype="4" fill="hold" nodeType="withEffect">
                                  <p:stCondLst>
                                    <p:cond delay="0"/>
                                  </p:stCondLst>
                                  <p:childTnLst>
                                    <p:set>
                                      <p:cBhvr>
                                        <p:cTn id="161" dur="1" fill="hold">
                                          <p:stCondLst>
                                            <p:cond delay="0"/>
                                          </p:stCondLst>
                                        </p:cTn>
                                        <p:tgtEl>
                                          <p:spTgt spid="82"/>
                                        </p:tgtEl>
                                        <p:attrNameLst>
                                          <p:attrName>style.visibility</p:attrName>
                                        </p:attrNameLst>
                                      </p:cBhvr>
                                      <p:to>
                                        <p:strVal val="visible"/>
                                      </p:to>
                                    </p:set>
                                    <p:anim calcmode="lin" valueType="num">
                                      <p:cBhvr additive="base">
                                        <p:cTn id="162" dur="250" fill="hold"/>
                                        <p:tgtEl>
                                          <p:spTgt spid="82"/>
                                        </p:tgtEl>
                                        <p:attrNameLst>
                                          <p:attrName>ppt_x</p:attrName>
                                        </p:attrNameLst>
                                      </p:cBhvr>
                                      <p:tavLst>
                                        <p:tav tm="0">
                                          <p:val>
                                            <p:strVal val="#ppt_x"/>
                                          </p:val>
                                        </p:tav>
                                        <p:tav tm="100000">
                                          <p:val>
                                            <p:strVal val="#ppt_x"/>
                                          </p:val>
                                        </p:tav>
                                      </p:tavLst>
                                    </p:anim>
                                    <p:anim calcmode="lin" valueType="num">
                                      <p:cBhvr additive="base">
                                        <p:cTn id="163" dur="250" fill="hold"/>
                                        <p:tgtEl>
                                          <p:spTgt spid="82"/>
                                        </p:tgtEl>
                                        <p:attrNameLst>
                                          <p:attrName>ppt_y</p:attrName>
                                        </p:attrNameLst>
                                      </p:cBhvr>
                                      <p:tavLst>
                                        <p:tav tm="0">
                                          <p:val>
                                            <p:strVal val="1+#ppt_h/2"/>
                                          </p:val>
                                        </p:tav>
                                        <p:tav tm="100000">
                                          <p:val>
                                            <p:strVal val="#ppt_y"/>
                                          </p:val>
                                        </p:tav>
                                      </p:tavLst>
                                    </p:anim>
                                  </p:childTnLst>
                                </p:cTn>
                              </p:par>
                              <p:par>
                                <p:cTn id="164" presetID="2" presetClass="entr" presetSubtype="4" fill="hold" nodeType="withEffect">
                                  <p:stCondLst>
                                    <p:cond delay="0"/>
                                  </p:stCondLst>
                                  <p:childTnLst>
                                    <p:set>
                                      <p:cBhvr>
                                        <p:cTn id="165" dur="1" fill="hold">
                                          <p:stCondLst>
                                            <p:cond delay="0"/>
                                          </p:stCondLst>
                                        </p:cTn>
                                        <p:tgtEl>
                                          <p:spTgt spid="83"/>
                                        </p:tgtEl>
                                        <p:attrNameLst>
                                          <p:attrName>style.visibility</p:attrName>
                                        </p:attrNameLst>
                                      </p:cBhvr>
                                      <p:to>
                                        <p:strVal val="visible"/>
                                      </p:to>
                                    </p:set>
                                    <p:anim calcmode="lin" valueType="num">
                                      <p:cBhvr additive="base">
                                        <p:cTn id="166" dur="250" fill="hold"/>
                                        <p:tgtEl>
                                          <p:spTgt spid="83"/>
                                        </p:tgtEl>
                                        <p:attrNameLst>
                                          <p:attrName>ppt_x</p:attrName>
                                        </p:attrNameLst>
                                      </p:cBhvr>
                                      <p:tavLst>
                                        <p:tav tm="0">
                                          <p:val>
                                            <p:strVal val="#ppt_x"/>
                                          </p:val>
                                        </p:tav>
                                        <p:tav tm="100000">
                                          <p:val>
                                            <p:strVal val="#ppt_x"/>
                                          </p:val>
                                        </p:tav>
                                      </p:tavLst>
                                    </p:anim>
                                    <p:anim calcmode="lin" valueType="num">
                                      <p:cBhvr additive="base">
                                        <p:cTn id="167" dur="250" fill="hold"/>
                                        <p:tgtEl>
                                          <p:spTgt spid="83"/>
                                        </p:tgtEl>
                                        <p:attrNameLst>
                                          <p:attrName>ppt_y</p:attrName>
                                        </p:attrNameLst>
                                      </p:cBhvr>
                                      <p:tavLst>
                                        <p:tav tm="0">
                                          <p:val>
                                            <p:strVal val="1+#ppt_h/2"/>
                                          </p:val>
                                        </p:tav>
                                        <p:tav tm="100000">
                                          <p:val>
                                            <p:strVal val="#ppt_y"/>
                                          </p:val>
                                        </p:tav>
                                      </p:tavLst>
                                    </p:anim>
                                  </p:childTnLst>
                                </p:cTn>
                              </p:par>
                              <p:par>
                                <p:cTn id="168" presetID="2" presetClass="entr" presetSubtype="4" fill="hold" grpId="0" nodeType="withEffect">
                                  <p:stCondLst>
                                    <p:cond delay="0"/>
                                  </p:stCondLst>
                                  <p:childTnLst>
                                    <p:set>
                                      <p:cBhvr>
                                        <p:cTn id="169" dur="1" fill="hold">
                                          <p:stCondLst>
                                            <p:cond delay="0"/>
                                          </p:stCondLst>
                                        </p:cTn>
                                        <p:tgtEl>
                                          <p:spTgt spid="85"/>
                                        </p:tgtEl>
                                        <p:attrNameLst>
                                          <p:attrName>style.visibility</p:attrName>
                                        </p:attrNameLst>
                                      </p:cBhvr>
                                      <p:to>
                                        <p:strVal val="visible"/>
                                      </p:to>
                                    </p:set>
                                    <p:anim calcmode="lin" valueType="num">
                                      <p:cBhvr additive="base">
                                        <p:cTn id="170" dur="250" fill="hold"/>
                                        <p:tgtEl>
                                          <p:spTgt spid="85"/>
                                        </p:tgtEl>
                                        <p:attrNameLst>
                                          <p:attrName>ppt_x</p:attrName>
                                        </p:attrNameLst>
                                      </p:cBhvr>
                                      <p:tavLst>
                                        <p:tav tm="0">
                                          <p:val>
                                            <p:strVal val="#ppt_x"/>
                                          </p:val>
                                        </p:tav>
                                        <p:tav tm="100000">
                                          <p:val>
                                            <p:strVal val="#ppt_x"/>
                                          </p:val>
                                        </p:tav>
                                      </p:tavLst>
                                    </p:anim>
                                    <p:anim calcmode="lin" valueType="num">
                                      <p:cBhvr additive="base">
                                        <p:cTn id="171" dur="250" fill="hold"/>
                                        <p:tgtEl>
                                          <p:spTgt spid="85"/>
                                        </p:tgtEl>
                                        <p:attrNameLst>
                                          <p:attrName>ppt_y</p:attrName>
                                        </p:attrNameLst>
                                      </p:cBhvr>
                                      <p:tavLst>
                                        <p:tav tm="0">
                                          <p:val>
                                            <p:strVal val="1+#ppt_h/2"/>
                                          </p:val>
                                        </p:tav>
                                        <p:tav tm="100000">
                                          <p:val>
                                            <p:strVal val="#ppt_y"/>
                                          </p:val>
                                        </p:tav>
                                      </p:tavLst>
                                    </p:anim>
                                  </p:childTnLst>
                                </p:cTn>
                              </p:par>
                              <p:par>
                                <p:cTn id="172" presetID="2" presetClass="entr" presetSubtype="4" fill="hold" grpId="0" nodeType="withEffect">
                                  <p:stCondLst>
                                    <p:cond delay="0"/>
                                  </p:stCondLst>
                                  <p:childTnLst>
                                    <p:set>
                                      <p:cBhvr>
                                        <p:cTn id="173" dur="1" fill="hold">
                                          <p:stCondLst>
                                            <p:cond delay="0"/>
                                          </p:stCondLst>
                                        </p:cTn>
                                        <p:tgtEl>
                                          <p:spTgt spid="86"/>
                                        </p:tgtEl>
                                        <p:attrNameLst>
                                          <p:attrName>style.visibility</p:attrName>
                                        </p:attrNameLst>
                                      </p:cBhvr>
                                      <p:to>
                                        <p:strVal val="visible"/>
                                      </p:to>
                                    </p:set>
                                    <p:anim calcmode="lin" valueType="num">
                                      <p:cBhvr additive="base">
                                        <p:cTn id="174" dur="250" fill="hold"/>
                                        <p:tgtEl>
                                          <p:spTgt spid="86"/>
                                        </p:tgtEl>
                                        <p:attrNameLst>
                                          <p:attrName>ppt_x</p:attrName>
                                        </p:attrNameLst>
                                      </p:cBhvr>
                                      <p:tavLst>
                                        <p:tav tm="0">
                                          <p:val>
                                            <p:strVal val="#ppt_x"/>
                                          </p:val>
                                        </p:tav>
                                        <p:tav tm="100000">
                                          <p:val>
                                            <p:strVal val="#ppt_x"/>
                                          </p:val>
                                        </p:tav>
                                      </p:tavLst>
                                    </p:anim>
                                    <p:anim calcmode="lin" valueType="num">
                                      <p:cBhvr additive="base">
                                        <p:cTn id="175" dur="250" fill="hold"/>
                                        <p:tgtEl>
                                          <p:spTgt spid="86"/>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92"/>
                                        </p:tgtEl>
                                        <p:attrNameLst>
                                          <p:attrName>style.visibility</p:attrName>
                                        </p:attrNameLst>
                                      </p:cBhvr>
                                      <p:to>
                                        <p:strVal val="visible"/>
                                      </p:to>
                                    </p:set>
                                    <p:anim calcmode="lin" valueType="num">
                                      <p:cBhvr additive="base">
                                        <p:cTn id="178" dur="250" fill="hold"/>
                                        <p:tgtEl>
                                          <p:spTgt spid="92"/>
                                        </p:tgtEl>
                                        <p:attrNameLst>
                                          <p:attrName>ppt_x</p:attrName>
                                        </p:attrNameLst>
                                      </p:cBhvr>
                                      <p:tavLst>
                                        <p:tav tm="0">
                                          <p:val>
                                            <p:strVal val="#ppt_x"/>
                                          </p:val>
                                        </p:tav>
                                        <p:tav tm="100000">
                                          <p:val>
                                            <p:strVal val="#ppt_x"/>
                                          </p:val>
                                        </p:tav>
                                      </p:tavLst>
                                    </p:anim>
                                    <p:anim calcmode="lin" valueType="num">
                                      <p:cBhvr additive="base">
                                        <p:cTn id="179" dur="250" fill="hold"/>
                                        <p:tgtEl>
                                          <p:spTgt spid="92"/>
                                        </p:tgtEl>
                                        <p:attrNameLst>
                                          <p:attrName>ppt_y</p:attrName>
                                        </p:attrNameLst>
                                      </p:cBhvr>
                                      <p:tavLst>
                                        <p:tav tm="0">
                                          <p:val>
                                            <p:strVal val="1+#ppt_h/2"/>
                                          </p:val>
                                        </p:tav>
                                        <p:tav tm="100000">
                                          <p:val>
                                            <p:strVal val="#ppt_y"/>
                                          </p:val>
                                        </p:tav>
                                      </p:tavLst>
                                    </p:anim>
                                  </p:childTnLst>
                                </p:cTn>
                              </p:par>
                              <p:par>
                                <p:cTn id="180" presetID="2" presetClass="entr" presetSubtype="4" fill="hold" nodeType="withEffect">
                                  <p:stCondLst>
                                    <p:cond delay="0"/>
                                  </p:stCondLst>
                                  <p:childTnLst>
                                    <p:set>
                                      <p:cBhvr>
                                        <p:cTn id="181" dur="1" fill="hold">
                                          <p:stCondLst>
                                            <p:cond delay="0"/>
                                          </p:stCondLst>
                                        </p:cTn>
                                        <p:tgtEl>
                                          <p:spTgt spid="93"/>
                                        </p:tgtEl>
                                        <p:attrNameLst>
                                          <p:attrName>style.visibility</p:attrName>
                                        </p:attrNameLst>
                                      </p:cBhvr>
                                      <p:to>
                                        <p:strVal val="visible"/>
                                      </p:to>
                                    </p:set>
                                    <p:anim calcmode="lin" valueType="num">
                                      <p:cBhvr additive="base">
                                        <p:cTn id="182" dur="250" fill="hold"/>
                                        <p:tgtEl>
                                          <p:spTgt spid="93"/>
                                        </p:tgtEl>
                                        <p:attrNameLst>
                                          <p:attrName>ppt_x</p:attrName>
                                        </p:attrNameLst>
                                      </p:cBhvr>
                                      <p:tavLst>
                                        <p:tav tm="0">
                                          <p:val>
                                            <p:strVal val="#ppt_x"/>
                                          </p:val>
                                        </p:tav>
                                        <p:tav tm="100000">
                                          <p:val>
                                            <p:strVal val="#ppt_x"/>
                                          </p:val>
                                        </p:tav>
                                      </p:tavLst>
                                    </p:anim>
                                    <p:anim calcmode="lin" valueType="num">
                                      <p:cBhvr additive="base">
                                        <p:cTn id="183" dur="250" fill="hold"/>
                                        <p:tgtEl>
                                          <p:spTgt spid="93"/>
                                        </p:tgtEl>
                                        <p:attrNameLst>
                                          <p:attrName>ppt_y</p:attrName>
                                        </p:attrNameLst>
                                      </p:cBhvr>
                                      <p:tavLst>
                                        <p:tav tm="0">
                                          <p:val>
                                            <p:strVal val="1+#ppt_h/2"/>
                                          </p:val>
                                        </p:tav>
                                        <p:tav tm="100000">
                                          <p:val>
                                            <p:strVal val="#ppt_y"/>
                                          </p:val>
                                        </p:tav>
                                      </p:tavLst>
                                    </p:anim>
                                  </p:childTnLst>
                                </p:cTn>
                              </p:par>
                              <p:par>
                                <p:cTn id="184" presetID="2" presetClass="entr" presetSubtype="4" fill="hold" grpId="0" nodeType="withEffect">
                                  <p:stCondLst>
                                    <p:cond delay="0"/>
                                  </p:stCondLst>
                                  <p:childTnLst>
                                    <p:set>
                                      <p:cBhvr>
                                        <p:cTn id="185" dur="1" fill="hold">
                                          <p:stCondLst>
                                            <p:cond delay="0"/>
                                          </p:stCondLst>
                                        </p:cTn>
                                        <p:tgtEl>
                                          <p:spTgt spid="94"/>
                                        </p:tgtEl>
                                        <p:attrNameLst>
                                          <p:attrName>style.visibility</p:attrName>
                                        </p:attrNameLst>
                                      </p:cBhvr>
                                      <p:to>
                                        <p:strVal val="visible"/>
                                      </p:to>
                                    </p:set>
                                    <p:anim calcmode="lin" valueType="num">
                                      <p:cBhvr additive="base">
                                        <p:cTn id="186" dur="250" fill="hold"/>
                                        <p:tgtEl>
                                          <p:spTgt spid="94"/>
                                        </p:tgtEl>
                                        <p:attrNameLst>
                                          <p:attrName>ppt_x</p:attrName>
                                        </p:attrNameLst>
                                      </p:cBhvr>
                                      <p:tavLst>
                                        <p:tav tm="0">
                                          <p:val>
                                            <p:strVal val="#ppt_x"/>
                                          </p:val>
                                        </p:tav>
                                        <p:tav tm="100000">
                                          <p:val>
                                            <p:strVal val="#ppt_x"/>
                                          </p:val>
                                        </p:tav>
                                      </p:tavLst>
                                    </p:anim>
                                    <p:anim calcmode="lin" valueType="num">
                                      <p:cBhvr additive="base">
                                        <p:cTn id="187" dur="250" fill="hold"/>
                                        <p:tgtEl>
                                          <p:spTgt spid="94"/>
                                        </p:tgtEl>
                                        <p:attrNameLst>
                                          <p:attrName>ppt_y</p:attrName>
                                        </p:attrNameLst>
                                      </p:cBhvr>
                                      <p:tavLst>
                                        <p:tav tm="0">
                                          <p:val>
                                            <p:strVal val="1+#ppt_h/2"/>
                                          </p:val>
                                        </p:tav>
                                        <p:tav tm="100000">
                                          <p:val>
                                            <p:strVal val="#ppt_y"/>
                                          </p:val>
                                        </p:tav>
                                      </p:tavLst>
                                    </p:anim>
                                  </p:childTnLst>
                                </p:cTn>
                              </p:par>
                              <p:par>
                                <p:cTn id="188" presetID="2" presetClass="entr" presetSubtype="4" fill="hold" grpId="0" nodeType="withEffect">
                                  <p:stCondLst>
                                    <p:cond delay="0"/>
                                  </p:stCondLst>
                                  <p:childTnLst>
                                    <p:set>
                                      <p:cBhvr>
                                        <p:cTn id="189" dur="1" fill="hold">
                                          <p:stCondLst>
                                            <p:cond delay="0"/>
                                          </p:stCondLst>
                                        </p:cTn>
                                        <p:tgtEl>
                                          <p:spTgt spid="95"/>
                                        </p:tgtEl>
                                        <p:attrNameLst>
                                          <p:attrName>style.visibility</p:attrName>
                                        </p:attrNameLst>
                                      </p:cBhvr>
                                      <p:to>
                                        <p:strVal val="visible"/>
                                      </p:to>
                                    </p:set>
                                    <p:anim calcmode="lin" valueType="num">
                                      <p:cBhvr additive="base">
                                        <p:cTn id="190" dur="250" fill="hold"/>
                                        <p:tgtEl>
                                          <p:spTgt spid="95"/>
                                        </p:tgtEl>
                                        <p:attrNameLst>
                                          <p:attrName>ppt_x</p:attrName>
                                        </p:attrNameLst>
                                      </p:cBhvr>
                                      <p:tavLst>
                                        <p:tav tm="0">
                                          <p:val>
                                            <p:strVal val="#ppt_x"/>
                                          </p:val>
                                        </p:tav>
                                        <p:tav tm="100000">
                                          <p:val>
                                            <p:strVal val="#ppt_x"/>
                                          </p:val>
                                        </p:tav>
                                      </p:tavLst>
                                    </p:anim>
                                    <p:anim calcmode="lin" valueType="num">
                                      <p:cBhvr additive="base">
                                        <p:cTn id="191" dur="250" fill="hold"/>
                                        <p:tgtEl>
                                          <p:spTgt spid="95"/>
                                        </p:tgtEl>
                                        <p:attrNameLst>
                                          <p:attrName>ppt_y</p:attrName>
                                        </p:attrNameLst>
                                      </p:cBhvr>
                                      <p:tavLst>
                                        <p:tav tm="0">
                                          <p:val>
                                            <p:strVal val="1+#ppt_h/2"/>
                                          </p:val>
                                        </p:tav>
                                        <p:tav tm="100000">
                                          <p:val>
                                            <p:strVal val="#ppt_y"/>
                                          </p:val>
                                        </p:tav>
                                      </p:tavLst>
                                    </p:anim>
                                  </p:childTnLst>
                                </p:cTn>
                              </p:par>
                              <p:par>
                                <p:cTn id="192" presetID="2" presetClass="entr" presetSubtype="4" fill="hold" grpId="0" nodeType="withEffect">
                                  <p:stCondLst>
                                    <p:cond delay="0"/>
                                  </p:stCondLst>
                                  <p:childTnLst>
                                    <p:set>
                                      <p:cBhvr>
                                        <p:cTn id="193" dur="1" fill="hold">
                                          <p:stCondLst>
                                            <p:cond delay="0"/>
                                          </p:stCondLst>
                                        </p:cTn>
                                        <p:tgtEl>
                                          <p:spTgt spid="96"/>
                                        </p:tgtEl>
                                        <p:attrNameLst>
                                          <p:attrName>style.visibility</p:attrName>
                                        </p:attrNameLst>
                                      </p:cBhvr>
                                      <p:to>
                                        <p:strVal val="visible"/>
                                      </p:to>
                                    </p:set>
                                    <p:anim calcmode="lin" valueType="num">
                                      <p:cBhvr additive="base">
                                        <p:cTn id="194" dur="250" fill="hold"/>
                                        <p:tgtEl>
                                          <p:spTgt spid="96"/>
                                        </p:tgtEl>
                                        <p:attrNameLst>
                                          <p:attrName>ppt_x</p:attrName>
                                        </p:attrNameLst>
                                      </p:cBhvr>
                                      <p:tavLst>
                                        <p:tav tm="0">
                                          <p:val>
                                            <p:strVal val="#ppt_x"/>
                                          </p:val>
                                        </p:tav>
                                        <p:tav tm="100000">
                                          <p:val>
                                            <p:strVal val="#ppt_x"/>
                                          </p:val>
                                        </p:tav>
                                      </p:tavLst>
                                    </p:anim>
                                    <p:anim calcmode="lin" valueType="num">
                                      <p:cBhvr additive="base">
                                        <p:cTn id="195" dur="250" fill="hold"/>
                                        <p:tgtEl>
                                          <p:spTgt spid="96"/>
                                        </p:tgtEl>
                                        <p:attrNameLst>
                                          <p:attrName>ppt_y</p:attrName>
                                        </p:attrNameLst>
                                      </p:cBhvr>
                                      <p:tavLst>
                                        <p:tav tm="0">
                                          <p:val>
                                            <p:strVal val="1+#ppt_h/2"/>
                                          </p:val>
                                        </p:tav>
                                        <p:tav tm="100000">
                                          <p:val>
                                            <p:strVal val="#ppt_y"/>
                                          </p:val>
                                        </p:tav>
                                      </p:tavLst>
                                    </p:anim>
                                  </p:childTnLst>
                                </p:cTn>
                              </p:par>
                              <p:par>
                                <p:cTn id="196" presetID="2" presetClass="entr" presetSubtype="4" fill="hold" grpId="0" nodeType="withEffect">
                                  <p:stCondLst>
                                    <p:cond delay="0"/>
                                  </p:stCondLst>
                                  <p:childTnLst>
                                    <p:set>
                                      <p:cBhvr>
                                        <p:cTn id="197" dur="1" fill="hold">
                                          <p:stCondLst>
                                            <p:cond delay="0"/>
                                          </p:stCondLst>
                                        </p:cTn>
                                        <p:tgtEl>
                                          <p:spTgt spid="97"/>
                                        </p:tgtEl>
                                        <p:attrNameLst>
                                          <p:attrName>style.visibility</p:attrName>
                                        </p:attrNameLst>
                                      </p:cBhvr>
                                      <p:to>
                                        <p:strVal val="visible"/>
                                      </p:to>
                                    </p:set>
                                    <p:anim calcmode="lin" valueType="num">
                                      <p:cBhvr additive="base">
                                        <p:cTn id="198" dur="250" fill="hold"/>
                                        <p:tgtEl>
                                          <p:spTgt spid="97"/>
                                        </p:tgtEl>
                                        <p:attrNameLst>
                                          <p:attrName>ppt_x</p:attrName>
                                        </p:attrNameLst>
                                      </p:cBhvr>
                                      <p:tavLst>
                                        <p:tav tm="0">
                                          <p:val>
                                            <p:strVal val="#ppt_x"/>
                                          </p:val>
                                        </p:tav>
                                        <p:tav tm="100000">
                                          <p:val>
                                            <p:strVal val="#ppt_x"/>
                                          </p:val>
                                        </p:tav>
                                      </p:tavLst>
                                    </p:anim>
                                    <p:anim calcmode="lin" valueType="num">
                                      <p:cBhvr additive="base">
                                        <p:cTn id="199" dur="250" fill="hold"/>
                                        <p:tgtEl>
                                          <p:spTgt spid="97"/>
                                        </p:tgtEl>
                                        <p:attrNameLst>
                                          <p:attrName>ppt_y</p:attrName>
                                        </p:attrNameLst>
                                      </p:cBhvr>
                                      <p:tavLst>
                                        <p:tav tm="0">
                                          <p:val>
                                            <p:strVal val="1+#ppt_h/2"/>
                                          </p:val>
                                        </p:tav>
                                        <p:tav tm="100000">
                                          <p:val>
                                            <p:strVal val="#ppt_y"/>
                                          </p:val>
                                        </p:tav>
                                      </p:tavLst>
                                    </p:anim>
                                  </p:childTnLst>
                                </p:cTn>
                              </p:par>
                              <p:par>
                                <p:cTn id="200" presetID="2" presetClass="entr" presetSubtype="4" fill="hold" nodeType="withEffect">
                                  <p:stCondLst>
                                    <p:cond delay="0"/>
                                  </p:stCondLst>
                                  <p:childTnLst>
                                    <p:set>
                                      <p:cBhvr>
                                        <p:cTn id="201" dur="1" fill="hold">
                                          <p:stCondLst>
                                            <p:cond delay="0"/>
                                          </p:stCondLst>
                                        </p:cTn>
                                        <p:tgtEl>
                                          <p:spTgt spid="101"/>
                                        </p:tgtEl>
                                        <p:attrNameLst>
                                          <p:attrName>style.visibility</p:attrName>
                                        </p:attrNameLst>
                                      </p:cBhvr>
                                      <p:to>
                                        <p:strVal val="visible"/>
                                      </p:to>
                                    </p:set>
                                    <p:anim calcmode="lin" valueType="num">
                                      <p:cBhvr additive="base">
                                        <p:cTn id="202" dur="250" fill="hold"/>
                                        <p:tgtEl>
                                          <p:spTgt spid="101"/>
                                        </p:tgtEl>
                                        <p:attrNameLst>
                                          <p:attrName>ppt_x</p:attrName>
                                        </p:attrNameLst>
                                      </p:cBhvr>
                                      <p:tavLst>
                                        <p:tav tm="0">
                                          <p:val>
                                            <p:strVal val="#ppt_x"/>
                                          </p:val>
                                        </p:tav>
                                        <p:tav tm="100000">
                                          <p:val>
                                            <p:strVal val="#ppt_x"/>
                                          </p:val>
                                        </p:tav>
                                      </p:tavLst>
                                    </p:anim>
                                    <p:anim calcmode="lin" valueType="num">
                                      <p:cBhvr additive="base">
                                        <p:cTn id="203" dur="250" fill="hold"/>
                                        <p:tgtEl>
                                          <p:spTgt spid="101"/>
                                        </p:tgtEl>
                                        <p:attrNameLst>
                                          <p:attrName>ppt_y</p:attrName>
                                        </p:attrNameLst>
                                      </p:cBhvr>
                                      <p:tavLst>
                                        <p:tav tm="0">
                                          <p:val>
                                            <p:strVal val="1+#ppt_h/2"/>
                                          </p:val>
                                        </p:tav>
                                        <p:tav tm="100000">
                                          <p:val>
                                            <p:strVal val="#ppt_y"/>
                                          </p:val>
                                        </p:tav>
                                      </p:tavLst>
                                    </p:anim>
                                  </p:childTnLst>
                                </p:cTn>
                              </p:par>
                              <p:par>
                                <p:cTn id="204" presetID="2" presetClass="entr" presetSubtype="4" fill="hold" grpId="0" nodeType="withEffect">
                                  <p:stCondLst>
                                    <p:cond delay="0"/>
                                  </p:stCondLst>
                                  <p:childTnLst>
                                    <p:set>
                                      <p:cBhvr>
                                        <p:cTn id="205" dur="1" fill="hold">
                                          <p:stCondLst>
                                            <p:cond delay="0"/>
                                          </p:stCondLst>
                                        </p:cTn>
                                        <p:tgtEl>
                                          <p:spTgt spid="102"/>
                                        </p:tgtEl>
                                        <p:attrNameLst>
                                          <p:attrName>style.visibility</p:attrName>
                                        </p:attrNameLst>
                                      </p:cBhvr>
                                      <p:to>
                                        <p:strVal val="visible"/>
                                      </p:to>
                                    </p:set>
                                    <p:anim calcmode="lin" valueType="num">
                                      <p:cBhvr additive="base">
                                        <p:cTn id="206" dur="250" fill="hold"/>
                                        <p:tgtEl>
                                          <p:spTgt spid="102"/>
                                        </p:tgtEl>
                                        <p:attrNameLst>
                                          <p:attrName>ppt_x</p:attrName>
                                        </p:attrNameLst>
                                      </p:cBhvr>
                                      <p:tavLst>
                                        <p:tav tm="0">
                                          <p:val>
                                            <p:strVal val="#ppt_x"/>
                                          </p:val>
                                        </p:tav>
                                        <p:tav tm="100000">
                                          <p:val>
                                            <p:strVal val="#ppt_x"/>
                                          </p:val>
                                        </p:tav>
                                      </p:tavLst>
                                    </p:anim>
                                    <p:anim calcmode="lin" valueType="num">
                                      <p:cBhvr additive="base">
                                        <p:cTn id="207" dur="250" fill="hold"/>
                                        <p:tgtEl>
                                          <p:spTgt spid="102"/>
                                        </p:tgtEl>
                                        <p:attrNameLst>
                                          <p:attrName>ppt_y</p:attrName>
                                        </p:attrNameLst>
                                      </p:cBhvr>
                                      <p:tavLst>
                                        <p:tav tm="0">
                                          <p:val>
                                            <p:strVal val="1+#ppt_h/2"/>
                                          </p:val>
                                        </p:tav>
                                        <p:tav tm="100000">
                                          <p:val>
                                            <p:strVal val="#ppt_y"/>
                                          </p:val>
                                        </p:tav>
                                      </p:tavLst>
                                    </p:anim>
                                  </p:childTnLst>
                                </p:cTn>
                              </p:par>
                              <p:par>
                                <p:cTn id="208" presetID="2" presetClass="entr" presetSubtype="4" fill="hold" nodeType="withEffect">
                                  <p:stCondLst>
                                    <p:cond delay="0"/>
                                  </p:stCondLst>
                                  <p:childTnLst>
                                    <p:set>
                                      <p:cBhvr>
                                        <p:cTn id="209" dur="1" fill="hold">
                                          <p:stCondLst>
                                            <p:cond delay="0"/>
                                          </p:stCondLst>
                                        </p:cTn>
                                        <p:tgtEl>
                                          <p:spTgt spid="103"/>
                                        </p:tgtEl>
                                        <p:attrNameLst>
                                          <p:attrName>style.visibility</p:attrName>
                                        </p:attrNameLst>
                                      </p:cBhvr>
                                      <p:to>
                                        <p:strVal val="visible"/>
                                      </p:to>
                                    </p:set>
                                    <p:anim calcmode="lin" valueType="num">
                                      <p:cBhvr additive="base">
                                        <p:cTn id="210" dur="250" fill="hold"/>
                                        <p:tgtEl>
                                          <p:spTgt spid="103"/>
                                        </p:tgtEl>
                                        <p:attrNameLst>
                                          <p:attrName>ppt_x</p:attrName>
                                        </p:attrNameLst>
                                      </p:cBhvr>
                                      <p:tavLst>
                                        <p:tav tm="0">
                                          <p:val>
                                            <p:strVal val="#ppt_x"/>
                                          </p:val>
                                        </p:tav>
                                        <p:tav tm="100000">
                                          <p:val>
                                            <p:strVal val="#ppt_x"/>
                                          </p:val>
                                        </p:tav>
                                      </p:tavLst>
                                    </p:anim>
                                    <p:anim calcmode="lin" valueType="num">
                                      <p:cBhvr additive="base">
                                        <p:cTn id="211" dur="250" fill="hold"/>
                                        <p:tgtEl>
                                          <p:spTgt spid="103"/>
                                        </p:tgtEl>
                                        <p:attrNameLst>
                                          <p:attrName>ppt_y</p:attrName>
                                        </p:attrNameLst>
                                      </p:cBhvr>
                                      <p:tavLst>
                                        <p:tav tm="0">
                                          <p:val>
                                            <p:strVal val="1+#ppt_h/2"/>
                                          </p:val>
                                        </p:tav>
                                        <p:tav tm="100000">
                                          <p:val>
                                            <p:strVal val="#ppt_y"/>
                                          </p:val>
                                        </p:tav>
                                      </p:tavLst>
                                    </p:anim>
                                  </p:childTnLst>
                                </p:cTn>
                              </p:par>
                              <p:par>
                                <p:cTn id="212" presetID="2" presetClass="entr" presetSubtype="4" fill="hold" grpId="0" nodeType="withEffect">
                                  <p:stCondLst>
                                    <p:cond delay="0"/>
                                  </p:stCondLst>
                                  <p:childTnLst>
                                    <p:set>
                                      <p:cBhvr>
                                        <p:cTn id="213" dur="1" fill="hold">
                                          <p:stCondLst>
                                            <p:cond delay="0"/>
                                          </p:stCondLst>
                                        </p:cTn>
                                        <p:tgtEl>
                                          <p:spTgt spid="106"/>
                                        </p:tgtEl>
                                        <p:attrNameLst>
                                          <p:attrName>style.visibility</p:attrName>
                                        </p:attrNameLst>
                                      </p:cBhvr>
                                      <p:to>
                                        <p:strVal val="visible"/>
                                      </p:to>
                                    </p:set>
                                    <p:anim calcmode="lin" valueType="num">
                                      <p:cBhvr additive="base">
                                        <p:cTn id="214" dur="250" fill="hold"/>
                                        <p:tgtEl>
                                          <p:spTgt spid="106"/>
                                        </p:tgtEl>
                                        <p:attrNameLst>
                                          <p:attrName>ppt_x</p:attrName>
                                        </p:attrNameLst>
                                      </p:cBhvr>
                                      <p:tavLst>
                                        <p:tav tm="0">
                                          <p:val>
                                            <p:strVal val="#ppt_x"/>
                                          </p:val>
                                        </p:tav>
                                        <p:tav tm="100000">
                                          <p:val>
                                            <p:strVal val="#ppt_x"/>
                                          </p:val>
                                        </p:tav>
                                      </p:tavLst>
                                    </p:anim>
                                    <p:anim calcmode="lin" valueType="num">
                                      <p:cBhvr additive="base">
                                        <p:cTn id="215" dur="250" fill="hold"/>
                                        <p:tgtEl>
                                          <p:spTgt spid="106"/>
                                        </p:tgtEl>
                                        <p:attrNameLst>
                                          <p:attrName>ppt_y</p:attrName>
                                        </p:attrNameLst>
                                      </p:cBhvr>
                                      <p:tavLst>
                                        <p:tav tm="0">
                                          <p:val>
                                            <p:strVal val="1+#ppt_h/2"/>
                                          </p:val>
                                        </p:tav>
                                        <p:tav tm="100000">
                                          <p:val>
                                            <p:strVal val="#ppt_y"/>
                                          </p:val>
                                        </p:tav>
                                      </p:tavLst>
                                    </p:anim>
                                  </p:childTnLst>
                                </p:cTn>
                              </p:par>
                              <p:par>
                                <p:cTn id="216" presetID="2" presetClass="entr" presetSubtype="4" fill="hold" grpId="0" nodeType="withEffect">
                                  <p:stCondLst>
                                    <p:cond delay="0"/>
                                  </p:stCondLst>
                                  <p:childTnLst>
                                    <p:set>
                                      <p:cBhvr>
                                        <p:cTn id="217" dur="1" fill="hold">
                                          <p:stCondLst>
                                            <p:cond delay="0"/>
                                          </p:stCondLst>
                                        </p:cTn>
                                        <p:tgtEl>
                                          <p:spTgt spid="107"/>
                                        </p:tgtEl>
                                        <p:attrNameLst>
                                          <p:attrName>style.visibility</p:attrName>
                                        </p:attrNameLst>
                                      </p:cBhvr>
                                      <p:to>
                                        <p:strVal val="visible"/>
                                      </p:to>
                                    </p:set>
                                    <p:anim calcmode="lin" valueType="num">
                                      <p:cBhvr additive="base">
                                        <p:cTn id="218" dur="250" fill="hold"/>
                                        <p:tgtEl>
                                          <p:spTgt spid="107"/>
                                        </p:tgtEl>
                                        <p:attrNameLst>
                                          <p:attrName>ppt_x</p:attrName>
                                        </p:attrNameLst>
                                      </p:cBhvr>
                                      <p:tavLst>
                                        <p:tav tm="0">
                                          <p:val>
                                            <p:strVal val="#ppt_x"/>
                                          </p:val>
                                        </p:tav>
                                        <p:tav tm="100000">
                                          <p:val>
                                            <p:strVal val="#ppt_x"/>
                                          </p:val>
                                        </p:tav>
                                      </p:tavLst>
                                    </p:anim>
                                    <p:anim calcmode="lin" valueType="num">
                                      <p:cBhvr additive="base">
                                        <p:cTn id="219" dur="250" fill="hold"/>
                                        <p:tgtEl>
                                          <p:spTgt spid="107"/>
                                        </p:tgtEl>
                                        <p:attrNameLst>
                                          <p:attrName>ppt_y</p:attrName>
                                        </p:attrNameLst>
                                      </p:cBhvr>
                                      <p:tavLst>
                                        <p:tav tm="0">
                                          <p:val>
                                            <p:strVal val="1+#ppt_h/2"/>
                                          </p:val>
                                        </p:tav>
                                        <p:tav tm="100000">
                                          <p:val>
                                            <p:strVal val="#ppt_y"/>
                                          </p:val>
                                        </p:tav>
                                      </p:tavLst>
                                    </p:anim>
                                  </p:childTnLst>
                                </p:cTn>
                              </p:par>
                              <p:par>
                                <p:cTn id="220" presetID="2" presetClass="entr" presetSubtype="4" fill="hold" grpId="0" nodeType="withEffect">
                                  <p:stCondLst>
                                    <p:cond delay="0"/>
                                  </p:stCondLst>
                                  <p:childTnLst>
                                    <p:set>
                                      <p:cBhvr>
                                        <p:cTn id="221" dur="1" fill="hold">
                                          <p:stCondLst>
                                            <p:cond delay="0"/>
                                          </p:stCondLst>
                                        </p:cTn>
                                        <p:tgtEl>
                                          <p:spTgt spid="127"/>
                                        </p:tgtEl>
                                        <p:attrNameLst>
                                          <p:attrName>style.visibility</p:attrName>
                                        </p:attrNameLst>
                                      </p:cBhvr>
                                      <p:to>
                                        <p:strVal val="visible"/>
                                      </p:to>
                                    </p:set>
                                    <p:anim calcmode="lin" valueType="num">
                                      <p:cBhvr additive="base">
                                        <p:cTn id="222" dur="250" fill="hold"/>
                                        <p:tgtEl>
                                          <p:spTgt spid="127"/>
                                        </p:tgtEl>
                                        <p:attrNameLst>
                                          <p:attrName>ppt_x</p:attrName>
                                        </p:attrNameLst>
                                      </p:cBhvr>
                                      <p:tavLst>
                                        <p:tav tm="0">
                                          <p:val>
                                            <p:strVal val="#ppt_x"/>
                                          </p:val>
                                        </p:tav>
                                        <p:tav tm="100000">
                                          <p:val>
                                            <p:strVal val="#ppt_x"/>
                                          </p:val>
                                        </p:tav>
                                      </p:tavLst>
                                    </p:anim>
                                    <p:anim calcmode="lin" valueType="num">
                                      <p:cBhvr additive="base">
                                        <p:cTn id="223" dur="250" fill="hold"/>
                                        <p:tgtEl>
                                          <p:spTgt spid="127"/>
                                        </p:tgtEl>
                                        <p:attrNameLst>
                                          <p:attrName>ppt_y</p:attrName>
                                        </p:attrNameLst>
                                      </p:cBhvr>
                                      <p:tavLst>
                                        <p:tav tm="0">
                                          <p:val>
                                            <p:strVal val="1+#ppt_h/2"/>
                                          </p:val>
                                        </p:tav>
                                        <p:tav tm="100000">
                                          <p:val>
                                            <p:strVal val="#ppt_y"/>
                                          </p:val>
                                        </p:tav>
                                      </p:tavLst>
                                    </p:anim>
                                  </p:childTnLst>
                                </p:cTn>
                              </p:par>
                              <p:par>
                                <p:cTn id="224" presetID="2" presetClass="entr" presetSubtype="4" fill="hold" nodeType="withEffect">
                                  <p:stCondLst>
                                    <p:cond delay="0"/>
                                  </p:stCondLst>
                                  <p:childTnLst>
                                    <p:set>
                                      <p:cBhvr>
                                        <p:cTn id="225" dur="1" fill="hold">
                                          <p:stCondLst>
                                            <p:cond delay="0"/>
                                          </p:stCondLst>
                                        </p:cTn>
                                        <p:tgtEl>
                                          <p:spTgt spid="128"/>
                                        </p:tgtEl>
                                        <p:attrNameLst>
                                          <p:attrName>style.visibility</p:attrName>
                                        </p:attrNameLst>
                                      </p:cBhvr>
                                      <p:to>
                                        <p:strVal val="visible"/>
                                      </p:to>
                                    </p:set>
                                    <p:anim calcmode="lin" valueType="num">
                                      <p:cBhvr additive="base">
                                        <p:cTn id="226" dur="250" fill="hold"/>
                                        <p:tgtEl>
                                          <p:spTgt spid="128"/>
                                        </p:tgtEl>
                                        <p:attrNameLst>
                                          <p:attrName>ppt_x</p:attrName>
                                        </p:attrNameLst>
                                      </p:cBhvr>
                                      <p:tavLst>
                                        <p:tav tm="0">
                                          <p:val>
                                            <p:strVal val="#ppt_x"/>
                                          </p:val>
                                        </p:tav>
                                        <p:tav tm="100000">
                                          <p:val>
                                            <p:strVal val="#ppt_x"/>
                                          </p:val>
                                        </p:tav>
                                      </p:tavLst>
                                    </p:anim>
                                    <p:anim calcmode="lin" valueType="num">
                                      <p:cBhvr additive="base">
                                        <p:cTn id="227" dur="250" fill="hold"/>
                                        <p:tgtEl>
                                          <p:spTgt spid="128"/>
                                        </p:tgtEl>
                                        <p:attrNameLst>
                                          <p:attrName>ppt_y</p:attrName>
                                        </p:attrNameLst>
                                      </p:cBhvr>
                                      <p:tavLst>
                                        <p:tav tm="0">
                                          <p:val>
                                            <p:strVal val="1+#ppt_h/2"/>
                                          </p:val>
                                        </p:tav>
                                        <p:tav tm="100000">
                                          <p:val>
                                            <p:strVal val="#ppt_y"/>
                                          </p:val>
                                        </p:tav>
                                      </p:tavLst>
                                    </p:anim>
                                  </p:childTnLst>
                                </p:cTn>
                              </p:par>
                              <p:par>
                                <p:cTn id="228" presetID="2" presetClass="entr" presetSubtype="4" fill="hold" grpId="0" nodeType="withEffect">
                                  <p:stCondLst>
                                    <p:cond delay="0"/>
                                  </p:stCondLst>
                                  <p:childTnLst>
                                    <p:set>
                                      <p:cBhvr>
                                        <p:cTn id="229" dur="1" fill="hold">
                                          <p:stCondLst>
                                            <p:cond delay="0"/>
                                          </p:stCondLst>
                                        </p:cTn>
                                        <p:tgtEl>
                                          <p:spTgt spid="60"/>
                                        </p:tgtEl>
                                        <p:attrNameLst>
                                          <p:attrName>style.visibility</p:attrName>
                                        </p:attrNameLst>
                                      </p:cBhvr>
                                      <p:to>
                                        <p:strVal val="visible"/>
                                      </p:to>
                                    </p:set>
                                    <p:anim calcmode="lin" valueType="num">
                                      <p:cBhvr additive="base">
                                        <p:cTn id="230" dur="250" fill="hold"/>
                                        <p:tgtEl>
                                          <p:spTgt spid="60"/>
                                        </p:tgtEl>
                                        <p:attrNameLst>
                                          <p:attrName>ppt_x</p:attrName>
                                        </p:attrNameLst>
                                      </p:cBhvr>
                                      <p:tavLst>
                                        <p:tav tm="0">
                                          <p:val>
                                            <p:strVal val="#ppt_x"/>
                                          </p:val>
                                        </p:tav>
                                        <p:tav tm="100000">
                                          <p:val>
                                            <p:strVal val="#ppt_x"/>
                                          </p:val>
                                        </p:tav>
                                      </p:tavLst>
                                    </p:anim>
                                    <p:anim calcmode="lin" valueType="num">
                                      <p:cBhvr additive="base">
                                        <p:cTn id="231" dur="25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4" grpId="0"/>
      <p:bldP spid="65" grpId="0"/>
      <p:bldP spid="66" grpId="0"/>
      <p:bldP spid="68" grpId="0"/>
      <p:bldP spid="69" grpId="0" animBg="1"/>
      <p:bldP spid="70" grpId="0" animBg="1"/>
      <p:bldP spid="71" grpId="0" animBg="1"/>
      <p:bldP spid="72" grpId="0" animBg="1"/>
      <p:bldP spid="73" grpId="0" animBg="1"/>
      <p:bldP spid="81" grpId="0" animBg="1"/>
      <p:bldP spid="84" grpId="0"/>
      <p:bldP spid="85" grpId="0"/>
      <p:bldP spid="86" grpId="0"/>
      <p:bldP spid="87" grpId="0"/>
      <p:bldP spid="88" grpId="0"/>
      <p:bldP spid="89" grpId="0"/>
      <p:bldP spid="90" grpId="0"/>
      <p:bldP spid="91" grpId="0"/>
      <p:bldP spid="92" grpId="0" animBg="1"/>
      <p:bldP spid="94" grpId="0"/>
      <p:bldP spid="95" grpId="0" animBg="1"/>
      <p:bldP spid="96" grpId="0" animBg="1"/>
      <p:bldP spid="97" grpId="0" animBg="1"/>
      <p:bldP spid="98" grpId="0" animBg="1"/>
      <p:bldP spid="100" grpId="0"/>
      <p:bldP spid="102" grpId="0"/>
      <p:bldP spid="106" grpId="0"/>
      <p:bldP spid="107" grpId="0"/>
      <p:bldP spid="108" grpId="0"/>
      <p:bldP spid="109" grpId="0"/>
      <p:bldP spid="127" grpId="0" animBg="1"/>
      <p:bldP spid="6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A2909A5F-7E13-4A17-96B9-550419E39C84}"/>
              </a:ext>
            </a:extLst>
          </p:cNvPr>
          <p:cNvSpPr/>
          <p:nvPr/>
        </p:nvSpPr>
        <p:spPr>
          <a:xfrm>
            <a:off x="-1800271" y="3316367"/>
            <a:ext cx="290464" cy="369332"/>
          </a:xfrm>
          <a:prstGeom prst="rect">
            <a:avLst/>
          </a:prstGeom>
        </p:spPr>
        <p:txBody>
          <a:bodyPr wrap="none">
            <a:spAutoFit/>
          </a:bodyPr>
          <a:lstStyle/>
          <a:p>
            <a:r>
              <a:rPr lang="en-US" altLang="zh-CN" dirty="0"/>
              <a:t>  </a:t>
            </a:r>
            <a:endParaRPr lang="zh-CN" altLang="en-US" dirty="0"/>
          </a:p>
        </p:txBody>
      </p:sp>
      <p:sp>
        <p:nvSpPr>
          <p:cNvPr id="126" name="文本框 125">
            <a:extLst>
              <a:ext uri="{FF2B5EF4-FFF2-40B4-BE49-F238E27FC236}">
                <a16:creationId xmlns:a16="http://schemas.microsoft.com/office/drawing/2014/main" id="{AAF0C4C5-D05C-7B43-BD55-A8A6579D78B0}"/>
              </a:ext>
            </a:extLst>
          </p:cNvPr>
          <p:cNvSpPr txBox="1"/>
          <p:nvPr/>
        </p:nvSpPr>
        <p:spPr>
          <a:xfrm>
            <a:off x="0" y="256394"/>
            <a:ext cx="5963299" cy="584775"/>
          </a:xfrm>
          <a:prstGeom prst="rect">
            <a:avLst/>
          </a:prstGeom>
          <a:noFill/>
        </p:spPr>
        <p:txBody>
          <a:bodyPr wrap="none" rtlCol="0">
            <a:spAutoFit/>
          </a:bodyPr>
          <a:lstStyle/>
          <a:p>
            <a:r>
              <a:rPr lang="en-US" altLang="zh-CN" sz="3200" b="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Resulting </a:t>
            </a:r>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API Knowledge Graph</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8" name="图片 57">
            <a:extLst>
              <a:ext uri="{FF2B5EF4-FFF2-40B4-BE49-F238E27FC236}">
                <a16:creationId xmlns:a16="http://schemas.microsoft.com/office/drawing/2014/main" id="{47ED5192-6C11-4C33-A4F5-22AC5647F091}"/>
              </a:ext>
            </a:extLst>
          </p:cNvPr>
          <p:cNvPicPr>
            <a:picLocks noChangeAspect="1"/>
          </p:cNvPicPr>
          <p:nvPr/>
        </p:nvPicPr>
        <p:blipFill>
          <a:blip r:embed="rId3"/>
          <a:stretch>
            <a:fillRect/>
          </a:stretch>
        </p:blipFill>
        <p:spPr>
          <a:xfrm>
            <a:off x="4545790" y="1911540"/>
            <a:ext cx="2621538" cy="2431691"/>
          </a:xfrm>
          <a:prstGeom prst="rect">
            <a:avLst/>
          </a:prstGeom>
        </p:spPr>
      </p:pic>
      <p:grpSp>
        <p:nvGrpSpPr>
          <p:cNvPr id="59" name="组合 58"/>
          <p:cNvGrpSpPr/>
          <p:nvPr/>
        </p:nvGrpSpPr>
        <p:grpSpPr>
          <a:xfrm>
            <a:off x="-803030" y="2264823"/>
            <a:ext cx="5076415" cy="1664450"/>
            <a:chOff x="6962015" y="1041261"/>
            <a:chExt cx="5076415" cy="1664449"/>
          </a:xfrm>
        </p:grpSpPr>
        <p:sp>
          <p:nvSpPr>
            <p:cNvPr id="60" name="矩形 59">
              <a:extLst>
                <a:ext uri="{FF2B5EF4-FFF2-40B4-BE49-F238E27FC236}">
                  <a16:creationId xmlns:a16="http://schemas.microsoft.com/office/drawing/2014/main" id="{E0B2241B-0841-0F4E-840F-1AA62EF8D607}"/>
                </a:ext>
              </a:extLst>
            </p:cNvPr>
            <p:cNvSpPr/>
            <p:nvPr/>
          </p:nvSpPr>
          <p:spPr>
            <a:xfrm>
              <a:off x="6962015" y="1936269"/>
              <a:ext cx="5076415" cy="769441"/>
            </a:xfrm>
            <a:prstGeom prst="rect">
              <a:avLst/>
            </a:prstGeom>
          </p:spPr>
          <p:txBody>
            <a:bodyPr wrap="square">
              <a:spAutoFit/>
            </a:bodyPr>
            <a:lstStyle/>
            <a:p>
              <a:pPr algn="ctr"/>
              <a:r>
                <a:rPr lang="zh-CN" altLang="en-US" sz="2200" b="1" dirty="0">
                  <a:latin typeface="Times New Roman" panose="02020603050405020304" pitchFamily="18" charset="0"/>
                  <a:ea typeface="Kaiti SC" panose="02010600040101010101" pitchFamily="2" charset="-122"/>
                  <a:cs typeface="Times New Roman" panose="02020603050405020304" pitchFamily="18" charset="0"/>
                </a:rPr>
                <a:t>API </a:t>
              </a:r>
              <a:r>
                <a:rPr lang="en-US" altLang="zh-CN" sz="2200" b="1" dirty="0">
                  <a:latin typeface="Times New Roman" panose="02020603050405020304" pitchFamily="18" charset="0"/>
                  <a:ea typeface="Kaiti SC" panose="02010600040101010101" pitchFamily="2" charset="-122"/>
                  <a:cs typeface="Times New Roman" panose="02020603050405020304" pitchFamily="18" charset="0"/>
                </a:rPr>
                <a:t>Reference</a:t>
              </a:r>
            </a:p>
            <a:p>
              <a:pPr algn="ctr"/>
              <a:r>
                <a:rPr lang="en-US" altLang="zh-CN" sz="2200" b="1" dirty="0">
                  <a:latin typeface="Times New Roman" panose="02020603050405020304" pitchFamily="18" charset="0"/>
                  <a:ea typeface="Kaiti SC" panose="02010600040101010101" pitchFamily="2" charset="-122"/>
                  <a:cs typeface="Times New Roman" panose="02020603050405020304" pitchFamily="18" charset="0"/>
                </a:rPr>
                <a:t> Documentation</a:t>
              </a:r>
              <a:endParaRPr lang="zh-CN" altLang="en-US" sz="2200" b="1" dirty="0">
                <a:latin typeface="Times New Roman" panose="02020603050405020304" pitchFamily="18" charset="0"/>
                <a:ea typeface="Kaiti SC" panose="02010600040101010101" pitchFamily="2" charset="-122"/>
                <a:cs typeface="Times New Roman" panose="02020603050405020304" pitchFamily="18" charset="0"/>
              </a:endParaRPr>
            </a:p>
          </p:txBody>
        </p:sp>
        <p:pic>
          <p:nvPicPr>
            <p:cNvPr id="80" name="图片 79">
              <a:extLst>
                <a:ext uri="{FF2B5EF4-FFF2-40B4-BE49-F238E27FC236}">
                  <a16:creationId xmlns:a16="http://schemas.microsoft.com/office/drawing/2014/main" id="{E368AE25-25B6-764C-897A-270B941871E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45188" y="1041261"/>
              <a:ext cx="1310070" cy="1084682"/>
            </a:xfrm>
            <a:prstGeom prst="rect">
              <a:avLst/>
            </a:prstGeom>
          </p:spPr>
        </p:pic>
      </p:grpSp>
      <p:sp>
        <p:nvSpPr>
          <p:cNvPr id="104" name="右箭头 103">
            <a:extLst>
              <a:ext uri="{FF2B5EF4-FFF2-40B4-BE49-F238E27FC236}">
                <a16:creationId xmlns:a16="http://schemas.microsoft.com/office/drawing/2014/main" id="{26A2B2FC-83CE-5A41-BD8F-686124768D3B}"/>
              </a:ext>
            </a:extLst>
          </p:cNvPr>
          <p:cNvSpPr/>
          <p:nvPr/>
        </p:nvSpPr>
        <p:spPr>
          <a:xfrm>
            <a:off x="3339935" y="2784985"/>
            <a:ext cx="927366" cy="606405"/>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5" name="文本框 104">
            <a:extLst>
              <a:ext uri="{FF2B5EF4-FFF2-40B4-BE49-F238E27FC236}">
                <a16:creationId xmlns:a16="http://schemas.microsoft.com/office/drawing/2014/main" id="{3915C8B2-1209-B040-87A0-4D94BA225DDD}"/>
              </a:ext>
            </a:extLst>
          </p:cNvPr>
          <p:cNvSpPr txBox="1"/>
          <p:nvPr/>
        </p:nvSpPr>
        <p:spPr>
          <a:xfrm>
            <a:off x="8291058" y="1541807"/>
            <a:ext cx="3341721" cy="584775"/>
          </a:xfrm>
          <a:prstGeom prst="rect">
            <a:avLst/>
          </a:prstGeom>
          <a:noFill/>
        </p:spPr>
        <p:txBody>
          <a:bodyPr wrap="square" rtlCol="0">
            <a:spAutoFit/>
          </a:bodyPr>
          <a:lstStyle/>
          <a:p>
            <a:pPr algn="ctr"/>
            <a:r>
              <a:rPr lang="en-US" altLang="zh-CN" sz="3200" b="1" dirty="0">
                <a:solidFill>
                  <a:srgbClr val="FF0000"/>
                </a:solidFill>
                <a:latin typeface="Times New Roman" panose="02020603050405020304" pitchFamily="18" charset="0"/>
                <a:cs typeface="Times New Roman" panose="02020603050405020304" pitchFamily="18" charset="0"/>
              </a:rPr>
              <a:t>API </a:t>
            </a:r>
            <a:r>
              <a:rPr lang="en-US" altLang="zh-CN" sz="3200" b="1" dirty="0" smtClean="0">
                <a:solidFill>
                  <a:srgbClr val="FF0000"/>
                </a:solidFill>
                <a:latin typeface="Times New Roman" panose="02020603050405020304" pitchFamily="18" charset="0"/>
                <a:cs typeface="Times New Roman" panose="02020603050405020304" pitchFamily="18" charset="0"/>
              </a:rPr>
              <a:t>Concepts</a:t>
            </a:r>
            <a:endParaRPr lang="en-US" altLang="zh-CN" sz="3200" dirty="0">
              <a:solidFill>
                <a:srgbClr val="FF0000"/>
              </a:solidFill>
              <a:latin typeface="Kaiti SC" charset="-122"/>
              <a:ea typeface="Kaiti SC" charset="-122"/>
            </a:endParaRPr>
          </a:p>
        </p:txBody>
      </p:sp>
      <p:sp>
        <p:nvSpPr>
          <p:cNvPr id="110" name="文本框 109">
            <a:extLst>
              <a:ext uri="{FF2B5EF4-FFF2-40B4-BE49-F238E27FC236}">
                <a16:creationId xmlns:a16="http://schemas.microsoft.com/office/drawing/2014/main" id="{3915C8B2-1209-B040-87A0-4D94BA225DDD}"/>
              </a:ext>
            </a:extLst>
          </p:cNvPr>
          <p:cNvSpPr txBox="1"/>
          <p:nvPr/>
        </p:nvSpPr>
        <p:spPr>
          <a:xfrm>
            <a:off x="472644" y="4338491"/>
            <a:ext cx="4936423" cy="584775"/>
          </a:xfrm>
          <a:prstGeom prst="rect">
            <a:avLst/>
          </a:prstGeom>
          <a:noFill/>
        </p:spPr>
        <p:txBody>
          <a:bodyPr wrap="square" rtlCol="0">
            <a:spAutoFit/>
          </a:bodyPr>
          <a:lstStyle/>
          <a:p>
            <a:pPr algn="ctr"/>
            <a:r>
              <a:rPr lang="en-US" altLang="zh-CN" sz="3200" b="1" dirty="0">
                <a:solidFill>
                  <a:srgbClr val="FF0000"/>
                </a:solidFill>
                <a:latin typeface="Times New Roman" panose="02020603050405020304" pitchFamily="18" charset="0"/>
                <a:cs typeface="Times New Roman" panose="02020603050405020304" pitchFamily="18" charset="0"/>
              </a:rPr>
              <a:t>Structural Knowledge</a:t>
            </a:r>
            <a:endParaRPr lang="en-US" altLang="zh-CN" sz="3200" dirty="0">
              <a:solidFill>
                <a:srgbClr val="FF0000"/>
              </a:solidFill>
              <a:latin typeface="Kaiti SC" charset="-122"/>
              <a:ea typeface="Kaiti SC" charset="-122"/>
            </a:endParaRPr>
          </a:p>
        </p:txBody>
      </p:sp>
      <p:sp>
        <p:nvSpPr>
          <p:cNvPr id="111" name="文本框 110">
            <a:extLst>
              <a:ext uri="{FF2B5EF4-FFF2-40B4-BE49-F238E27FC236}">
                <a16:creationId xmlns:a16="http://schemas.microsoft.com/office/drawing/2014/main" id="{3915C8B2-1209-B040-87A0-4D94BA225DDD}"/>
              </a:ext>
            </a:extLst>
          </p:cNvPr>
          <p:cNvSpPr txBox="1"/>
          <p:nvPr/>
        </p:nvSpPr>
        <p:spPr>
          <a:xfrm>
            <a:off x="7673973" y="4338491"/>
            <a:ext cx="3958806" cy="584775"/>
          </a:xfrm>
          <a:prstGeom prst="rect">
            <a:avLst/>
          </a:prstGeom>
          <a:noFill/>
        </p:spPr>
        <p:txBody>
          <a:bodyPr wrap="square" rtlCol="0">
            <a:spAutoFit/>
          </a:bodyPr>
          <a:lstStyle/>
          <a:p>
            <a:pPr algn="ctr"/>
            <a:r>
              <a:rPr lang="en-US" altLang="zh-CN" sz="3200" b="1" dirty="0">
                <a:solidFill>
                  <a:srgbClr val="FF0000"/>
                </a:solidFill>
                <a:latin typeface="Times New Roman" panose="02020603050405020304" pitchFamily="18" charset="0"/>
                <a:cs typeface="Times New Roman" panose="02020603050405020304" pitchFamily="18" charset="0"/>
              </a:rPr>
              <a:t>Software </a:t>
            </a:r>
            <a:r>
              <a:rPr lang="en-US" altLang="zh-CN" sz="3200" b="1" dirty="0" smtClean="0">
                <a:solidFill>
                  <a:srgbClr val="FF0000"/>
                </a:solidFill>
                <a:latin typeface="Times New Roman" panose="02020603050405020304" pitchFamily="18" charset="0"/>
                <a:cs typeface="Times New Roman" panose="02020603050405020304" pitchFamily="18" charset="0"/>
              </a:rPr>
              <a:t>Concepts</a:t>
            </a:r>
            <a:endParaRPr lang="en-US" altLang="zh-CN" sz="3200" dirty="0">
              <a:solidFill>
                <a:srgbClr val="FF0000"/>
              </a:solidFill>
              <a:latin typeface="Kaiti SC" charset="-122"/>
              <a:ea typeface="Kaiti SC" charset="-122"/>
            </a:endParaRPr>
          </a:p>
        </p:txBody>
      </p:sp>
      <p:sp>
        <p:nvSpPr>
          <p:cNvPr id="112" name="文本框 111">
            <a:extLst>
              <a:ext uri="{FF2B5EF4-FFF2-40B4-BE49-F238E27FC236}">
                <a16:creationId xmlns:a16="http://schemas.microsoft.com/office/drawing/2014/main" id="{3915C8B2-1209-B040-87A0-4D94BA225DDD}"/>
              </a:ext>
            </a:extLst>
          </p:cNvPr>
          <p:cNvSpPr txBox="1"/>
          <p:nvPr/>
        </p:nvSpPr>
        <p:spPr>
          <a:xfrm>
            <a:off x="276639" y="1325874"/>
            <a:ext cx="4917946" cy="584775"/>
          </a:xfrm>
          <a:prstGeom prst="rect">
            <a:avLst/>
          </a:prstGeom>
          <a:noFill/>
        </p:spPr>
        <p:txBody>
          <a:bodyPr wrap="square" rtlCol="0">
            <a:spAutoFit/>
          </a:bodyPr>
          <a:lstStyle/>
          <a:p>
            <a:pPr algn="ctr"/>
            <a:r>
              <a:rPr lang="en-US" altLang="zh-CN" sz="3200" b="1" dirty="0">
                <a:solidFill>
                  <a:srgbClr val="FF0000"/>
                </a:solidFill>
                <a:latin typeface="Times New Roman" panose="02020603050405020304" pitchFamily="18" charset="0"/>
                <a:cs typeface="Times New Roman" panose="02020603050405020304" pitchFamily="18" charset="0"/>
              </a:rPr>
              <a:t>Descriptive Knowledge </a:t>
            </a:r>
            <a:endParaRPr lang="en-US" altLang="zh-CN" sz="3200" dirty="0">
              <a:solidFill>
                <a:srgbClr val="FF0000"/>
              </a:solidFill>
              <a:latin typeface="Kaiti SC" charset="-122"/>
              <a:ea typeface="Kaiti SC" charset="-122"/>
            </a:endParaRPr>
          </a:p>
        </p:txBody>
      </p:sp>
      <p:cxnSp>
        <p:nvCxnSpPr>
          <p:cNvPr id="3" name="直接箭头连接符 2"/>
          <p:cNvCxnSpPr/>
          <p:nvPr/>
        </p:nvCxnSpPr>
        <p:spPr>
          <a:xfrm flipH="1" flipV="1">
            <a:off x="3552669" y="1905665"/>
            <a:ext cx="927891" cy="60273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V="1">
            <a:off x="7232558" y="1834196"/>
            <a:ext cx="1491717" cy="94517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接箭头连接符 113"/>
          <p:cNvCxnSpPr>
            <a:endCxn id="111" idx="0"/>
          </p:cNvCxnSpPr>
          <p:nvPr/>
        </p:nvCxnSpPr>
        <p:spPr>
          <a:xfrm>
            <a:off x="7439733" y="3685699"/>
            <a:ext cx="2213643" cy="652792"/>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接箭头连接符 114"/>
          <p:cNvCxnSpPr/>
          <p:nvPr/>
        </p:nvCxnSpPr>
        <p:spPr>
          <a:xfrm flipH="1">
            <a:off x="3789388" y="3685699"/>
            <a:ext cx="1113034" cy="766134"/>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2543048" y="5129324"/>
            <a:ext cx="7510628" cy="954107"/>
          </a:xfrm>
          <a:prstGeom prst="rect">
            <a:avLst/>
          </a:prstGeom>
          <a:noFill/>
        </p:spPr>
        <p:txBody>
          <a:bodyPr wrap="square" rtlCol="0">
            <a:spAutoFit/>
          </a:bodyPr>
          <a:lstStyle/>
          <a:p>
            <a:r>
              <a:rPr lang="en-US" altLang="zh-CN" sz="2800" b="1" dirty="0">
                <a:solidFill>
                  <a:srgbClr val="FF0000"/>
                </a:solidFill>
                <a:latin typeface="Times New Roman" panose="02020603050405020304" pitchFamily="18" charset="0"/>
                <a:cs typeface="Times New Roman" panose="02020603050405020304" pitchFamily="18" charset="0"/>
              </a:rPr>
              <a:t>Question: How to extract relevant information from API KG for summary generation</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2586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P spid="105" grpId="0"/>
      <p:bldP spid="110" grpId="0"/>
      <p:bldP spid="111" grpId="0"/>
      <p:bldP spid="112"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CC2EB787-1F1F-4A7C-8FAF-5C62D89B42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8865" y="2880259"/>
            <a:ext cx="2547645" cy="1832730"/>
          </a:xfrm>
          <a:prstGeom prst="rect">
            <a:avLst/>
          </a:prstGeom>
        </p:spPr>
      </p:pic>
      <p:grpSp>
        <p:nvGrpSpPr>
          <p:cNvPr id="26" name="组合 25">
            <a:extLst>
              <a:ext uri="{FF2B5EF4-FFF2-40B4-BE49-F238E27FC236}">
                <a16:creationId xmlns:a16="http://schemas.microsoft.com/office/drawing/2014/main" id="{EF845E5E-0016-4D5E-9F4D-2F749C4258B9}"/>
              </a:ext>
            </a:extLst>
          </p:cNvPr>
          <p:cNvGrpSpPr/>
          <p:nvPr/>
        </p:nvGrpSpPr>
        <p:grpSpPr>
          <a:xfrm>
            <a:off x="7611791" y="3088851"/>
            <a:ext cx="1269603" cy="1163693"/>
            <a:chOff x="9493898" y="4072119"/>
            <a:chExt cx="1269603" cy="1163693"/>
          </a:xfrm>
        </p:grpSpPr>
        <p:sp>
          <p:nvSpPr>
            <p:cNvPr id="28" name="椭圆 27">
              <a:extLst>
                <a:ext uri="{FF2B5EF4-FFF2-40B4-BE49-F238E27FC236}">
                  <a16:creationId xmlns:a16="http://schemas.microsoft.com/office/drawing/2014/main" id="{F239B445-BFA9-44C3-B164-B65CD8573376}"/>
                </a:ext>
              </a:extLst>
            </p:cNvPr>
            <p:cNvSpPr>
              <a:spLocks noChangeAspect="1"/>
            </p:cNvSpPr>
            <p:nvPr/>
          </p:nvSpPr>
          <p:spPr>
            <a:xfrm rot="410265">
              <a:off x="9748452" y="4072119"/>
              <a:ext cx="327712" cy="337953"/>
            </a:xfrm>
            <a:prstGeom prst="ellipse">
              <a:avLst/>
            </a:prstGeom>
            <a:solidFill>
              <a:srgbClr val="0070C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31B5859-E5FB-4FAB-8DEB-849E932E24F4}"/>
                </a:ext>
              </a:extLst>
            </p:cNvPr>
            <p:cNvSpPr>
              <a:spLocks noChangeAspect="1"/>
            </p:cNvSpPr>
            <p:nvPr/>
          </p:nvSpPr>
          <p:spPr>
            <a:xfrm>
              <a:off x="10435789" y="4699797"/>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25FC013C-34F3-4150-B058-D555711302DE}"/>
                </a:ext>
              </a:extLst>
            </p:cNvPr>
            <p:cNvSpPr>
              <a:spLocks noChangeAspect="1"/>
            </p:cNvSpPr>
            <p:nvPr/>
          </p:nvSpPr>
          <p:spPr>
            <a:xfrm rot="20149682">
              <a:off x="9712580" y="4897859"/>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70" name="椭圆 69">
              <a:extLst>
                <a:ext uri="{FF2B5EF4-FFF2-40B4-BE49-F238E27FC236}">
                  <a16:creationId xmlns:a16="http://schemas.microsoft.com/office/drawing/2014/main" id="{E4F4B9CB-DC8B-4E1A-93F3-7EBDCED1AB3B}"/>
                </a:ext>
              </a:extLst>
            </p:cNvPr>
            <p:cNvSpPr>
              <a:spLocks noChangeAspect="1"/>
            </p:cNvSpPr>
            <p:nvPr/>
          </p:nvSpPr>
          <p:spPr>
            <a:xfrm>
              <a:off x="9493898" y="4482953"/>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71" name="椭圆 70">
              <a:extLst>
                <a:ext uri="{FF2B5EF4-FFF2-40B4-BE49-F238E27FC236}">
                  <a16:creationId xmlns:a16="http://schemas.microsoft.com/office/drawing/2014/main" id="{E31B5859-E5FB-4FAB-8DEB-849E932E24F4}"/>
                </a:ext>
              </a:extLst>
            </p:cNvPr>
            <p:cNvSpPr>
              <a:spLocks noChangeAspect="1"/>
            </p:cNvSpPr>
            <p:nvPr/>
          </p:nvSpPr>
          <p:spPr>
            <a:xfrm>
              <a:off x="10095118" y="4495289"/>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72" name="椭圆 71">
              <a:extLst>
                <a:ext uri="{FF2B5EF4-FFF2-40B4-BE49-F238E27FC236}">
                  <a16:creationId xmlns:a16="http://schemas.microsoft.com/office/drawing/2014/main" id="{E31B5859-E5FB-4FAB-8DEB-849E932E24F4}"/>
                </a:ext>
              </a:extLst>
            </p:cNvPr>
            <p:cNvSpPr>
              <a:spLocks noChangeAspect="1"/>
            </p:cNvSpPr>
            <p:nvPr/>
          </p:nvSpPr>
          <p:spPr>
            <a:xfrm>
              <a:off x="10383825" y="4218480"/>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86" name="组合 85">
            <a:extLst>
              <a:ext uri="{FF2B5EF4-FFF2-40B4-BE49-F238E27FC236}">
                <a16:creationId xmlns:a16="http://schemas.microsoft.com/office/drawing/2014/main" id="{A91E8E94-A23A-4F04-B67C-58CCA18268A4}"/>
              </a:ext>
            </a:extLst>
          </p:cNvPr>
          <p:cNvGrpSpPr/>
          <p:nvPr/>
        </p:nvGrpSpPr>
        <p:grpSpPr>
          <a:xfrm>
            <a:off x="5169690" y="2154806"/>
            <a:ext cx="1199124" cy="1198683"/>
            <a:chOff x="2237921" y="2063944"/>
            <a:chExt cx="1199124" cy="1198683"/>
          </a:xfrm>
        </p:grpSpPr>
        <p:sp>
          <p:nvSpPr>
            <p:cNvPr id="73" name="椭圆 72">
              <a:extLst>
                <a:ext uri="{FF2B5EF4-FFF2-40B4-BE49-F238E27FC236}">
                  <a16:creationId xmlns:a16="http://schemas.microsoft.com/office/drawing/2014/main" id="{E8BEFDC7-9EE5-4C12-8FD8-ED4CF72BDFDC}"/>
                </a:ext>
              </a:extLst>
            </p:cNvPr>
            <p:cNvSpPr>
              <a:spLocks noChangeAspect="1"/>
            </p:cNvSpPr>
            <p:nvPr/>
          </p:nvSpPr>
          <p:spPr>
            <a:xfrm rot="410265">
              <a:off x="3220730" y="2304465"/>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4" name="椭圆 73">
              <a:extLst>
                <a:ext uri="{FF2B5EF4-FFF2-40B4-BE49-F238E27FC236}">
                  <a16:creationId xmlns:a16="http://schemas.microsoft.com/office/drawing/2014/main" id="{EC93B2DB-71F5-4B79-962A-54695FDD6D65}"/>
                </a:ext>
              </a:extLst>
            </p:cNvPr>
            <p:cNvSpPr>
              <a:spLocks noChangeAspect="1"/>
            </p:cNvSpPr>
            <p:nvPr/>
          </p:nvSpPr>
          <p:spPr>
            <a:xfrm rot="410265">
              <a:off x="2466168" y="2337133"/>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B931C688-9158-4930-8277-41F88A20780D}"/>
                </a:ext>
              </a:extLst>
            </p:cNvPr>
            <p:cNvSpPr>
              <a:spLocks noChangeAspect="1"/>
            </p:cNvSpPr>
            <p:nvPr/>
          </p:nvSpPr>
          <p:spPr>
            <a:xfrm rot="410265">
              <a:off x="2347335" y="2648534"/>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A656D60E-AC90-47B2-BE88-D911C57BE4E1}"/>
                </a:ext>
              </a:extLst>
            </p:cNvPr>
            <p:cNvSpPr>
              <a:spLocks noChangeAspect="1"/>
            </p:cNvSpPr>
            <p:nvPr/>
          </p:nvSpPr>
          <p:spPr>
            <a:xfrm rot="410265">
              <a:off x="2406526" y="2981912"/>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3FF30C82-F983-4DC3-9C07-8CD67A3701AC}"/>
                </a:ext>
              </a:extLst>
            </p:cNvPr>
            <p:cNvSpPr>
              <a:spLocks noChangeAspect="1"/>
            </p:cNvSpPr>
            <p:nvPr/>
          </p:nvSpPr>
          <p:spPr>
            <a:xfrm rot="410265">
              <a:off x="2661229" y="3033111"/>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6CAD5A9B-2234-4048-9F54-68D710506E52}"/>
                </a:ext>
              </a:extLst>
            </p:cNvPr>
            <p:cNvSpPr>
              <a:spLocks noChangeAspect="1"/>
            </p:cNvSpPr>
            <p:nvPr/>
          </p:nvSpPr>
          <p:spPr>
            <a:xfrm>
              <a:off x="2237921" y="2063944"/>
              <a:ext cx="1199124" cy="1198683"/>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星形: 五角 83">
              <a:extLst>
                <a:ext uri="{FF2B5EF4-FFF2-40B4-BE49-F238E27FC236}">
                  <a16:creationId xmlns:a16="http://schemas.microsoft.com/office/drawing/2014/main" id="{3FAC24BC-2E58-48BC-96F9-BB62A1B9367E}"/>
                </a:ext>
              </a:extLst>
            </p:cNvPr>
            <p:cNvSpPr>
              <a:spLocks noChangeAspect="1"/>
            </p:cNvSpPr>
            <p:nvPr/>
          </p:nvSpPr>
          <p:spPr>
            <a:xfrm>
              <a:off x="2643334" y="2577355"/>
              <a:ext cx="191860" cy="207065"/>
            </a:xfrm>
            <a:prstGeom prst="star5">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a:extLst>
              <a:ext uri="{FF2B5EF4-FFF2-40B4-BE49-F238E27FC236}">
                <a16:creationId xmlns:a16="http://schemas.microsoft.com/office/drawing/2014/main" id="{86B255C7-B1A9-461E-BDD8-85DA724C53B7}"/>
              </a:ext>
            </a:extLst>
          </p:cNvPr>
          <p:cNvGrpSpPr/>
          <p:nvPr/>
        </p:nvGrpSpPr>
        <p:grpSpPr>
          <a:xfrm>
            <a:off x="5481932" y="4518769"/>
            <a:ext cx="887352" cy="887026"/>
            <a:chOff x="2447492" y="4333429"/>
            <a:chExt cx="887352" cy="887026"/>
          </a:xfrm>
        </p:grpSpPr>
        <p:sp>
          <p:nvSpPr>
            <p:cNvPr id="78" name="椭圆 77">
              <a:extLst>
                <a:ext uri="{FF2B5EF4-FFF2-40B4-BE49-F238E27FC236}">
                  <a16:creationId xmlns:a16="http://schemas.microsoft.com/office/drawing/2014/main" id="{022EF725-FF3B-4DD9-802E-DD5AD8E4BAF7}"/>
                </a:ext>
              </a:extLst>
            </p:cNvPr>
            <p:cNvSpPr>
              <a:spLocks noChangeAspect="1"/>
            </p:cNvSpPr>
            <p:nvPr/>
          </p:nvSpPr>
          <p:spPr>
            <a:xfrm rot="410265">
              <a:off x="2892361" y="4394115"/>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31EDCB56-FB47-4CBE-AC72-82B7118F7E6F}"/>
                </a:ext>
              </a:extLst>
            </p:cNvPr>
            <p:cNvSpPr>
              <a:spLocks noChangeAspect="1"/>
            </p:cNvSpPr>
            <p:nvPr/>
          </p:nvSpPr>
          <p:spPr>
            <a:xfrm rot="410265">
              <a:off x="2748527" y="4459263"/>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7BA15DBF-EEEB-48BC-B5AD-77FA04B2FF56}"/>
                </a:ext>
              </a:extLst>
            </p:cNvPr>
            <p:cNvSpPr>
              <a:spLocks noChangeAspect="1"/>
            </p:cNvSpPr>
            <p:nvPr/>
          </p:nvSpPr>
          <p:spPr>
            <a:xfrm rot="410265">
              <a:off x="3057424" y="4487757"/>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9845D5B6-F18D-4380-8A93-9258DB096F4D}"/>
                </a:ext>
              </a:extLst>
            </p:cNvPr>
            <p:cNvSpPr>
              <a:spLocks noChangeAspect="1"/>
            </p:cNvSpPr>
            <p:nvPr/>
          </p:nvSpPr>
          <p:spPr>
            <a:xfrm rot="410265">
              <a:off x="2728666" y="5016581"/>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FCE9DBB-F13A-40A4-B6AF-DC7A13BBD04A}"/>
                </a:ext>
              </a:extLst>
            </p:cNvPr>
            <p:cNvSpPr>
              <a:spLocks noChangeAspect="1"/>
            </p:cNvSpPr>
            <p:nvPr/>
          </p:nvSpPr>
          <p:spPr>
            <a:xfrm rot="410265">
              <a:off x="2891110" y="5105593"/>
              <a:ext cx="81928" cy="84489"/>
            </a:xfrm>
            <a:prstGeom prst="ellipse">
              <a:avLst/>
            </a:prstGeom>
            <a:solidFill>
              <a:srgbClr val="FF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3" name="椭圆 82">
              <a:extLst>
                <a:ext uri="{FF2B5EF4-FFF2-40B4-BE49-F238E27FC236}">
                  <a16:creationId xmlns:a16="http://schemas.microsoft.com/office/drawing/2014/main" id="{3DDE288D-8119-4FFB-8A2C-5AB17CF14039}"/>
                </a:ext>
              </a:extLst>
            </p:cNvPr>
            <p:cNvSpPr>
              <a:spLocks noChangeAspect="1"/>
            </p:cNvSpPr>
            <p:nvPr/>
          </p:nvSpPr>
          <p:spPr>
            <a:xfrm>
              <a:off x="2447492" y="4333429"/>
              <a:ext cx="887352" cy="887026"/>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星形: 五角 84">
              <a:extLst>
                <a:ext uri="{FF2B5EF4-FFF2-40B4-BE49-F238E27FC236}">
                  <a16:creationId xmlns:a16="http://schemas.microsoft.com/office/drawing/2014/main" id="{81B0FC7B-F74E-4301-AC67-02893A1609BF}"/>
                </a:ext>
              </a:extLst>
            </p:cNvPr>
            <p:cNvSpPr>
              <a:spLocks noChangeAspect="1"/>
            </p:cNvSpPr>
            <p:nvPr/>
          </p:nvSpPr>
          <p:spPr>
            <a:xfrm>
              <a:off x="2831495" y="4679038"/>
              <a:ext cx="191860" cy="207065"/>
            </a:xfrm>
            <a:prstGeom prst="star5">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5" name="椭圆 104">
            <a:extLst>
              <a:ext uri="{FF2B5EF4-FFF2-40B4-BE49-F238E27FC236}">
                <a16:creationId xmlns:a16="http://schemas.microsoft.com/office/drawing/2014/main" id="{080B4B32-3FA3-4890-9898-D7103B850D16}"/>
              </a:ext>
            </a:extLst>
          </p:cNvPr>
          <p:cNvSpPr>
            <a:spLocks noChangeAspect="1"/>
          </p:cNvSpPr>
          <p:nvPr/>
        </p:nvSpPr>
        <p:spPr>
          <a:xfrm>
            <a:off x="4885777" y="1861224"/>
            <a:ext cx="784368" cy="7840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a:extLst>
              <a:ext uri="{FF2B5EF4-FFF2-40B4-BE49-F238E27FC236}">
                <a16:creationId xmlns:a16="http://schemas.microsoft.com/office/drawing/2014/main" id="{B8E4CAFC-3D8C-4058-8A9D-6DC0F9F0AE30}"/>
              </a:ext>
            </a:extLst>
          </p:cNvPr>
          <p:cNvSpPr>
            <a:spLocks noChangeAspect="1"/>
          </p:cNvSpPr>
          <p:nvPr/>
        </p:nvSpPr>
        <p:spPr>
          <a:xfrm>
            <a:off x="4889719" y="5021368"/>
            <a:ext cx="710060" cy="70977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a:extLst>
              <a:ext uri="{FF2B5EF4-FFF2-40B4-BE49-F238E27FC236}">
                <a16:creationId xmlns:a16="http://schemas.microsoft.com/office/drawing/2014/main" id="{946FC55E-F415-4A42-88D7-3E18F8A5D215}"/>
              </a:ext>
            </a:extLst>
          </p:cNvPr>
          <p:cNvSpPr txBox="1"/>
          <p:nvPr/>
        </p:nvSpPr>
        <p:spPr>
          <a:xfrm>
            <a:off x="4759036" y="2085209"/>
            <a:ext cx="1069011" cy="338554"/>
          </a:xfrm>
          <a:prstGeom prst="rect">
            <a:avLst/>
          </a:prstGeom>
          <a:noFill/>
        </p:spPr>
        <p:txBody>
          <a:bodyPr wrap="none" rtlCol="0">
            <a:spAutoFit/>
          </a:bodyPr>
          <a:lstStyle/>
          <a:p>
            <a:r>
              <a:rPr lang="en-US" altLang="zh-CN" sz="1600" dirty="0"/>
              <a:t>…</a:t>
            </a:r>
            <a:r>
              <a:rPr lang="en-US" altLang="zh-CN" sz="1600" b="1" dirty="0">
                <a:latin typeface="Times New Roman" panose="02020603050405020304" pitchFamily="18" charset="0"/>
                <a:cs typeface="Times New Roman" panose="02020603050405020304" pitchFamily="18" charset="0"/>
              </a:rPr>
              <a:t>stream</a:t>
            </a:r>
            <a:r>
              <a:rPr lang="en-US" altLang="zh-CN" sz="1600" dirty="0"/>
              <a:t>…</a:t>
            </a:r>
            <a:endParaRPr lang="zh-CN" altLang="en-US" sz="1600" dirty="0"/>
          </a:p>
        </p:txBody>
      </p:sp>
      <p:sp>
        <p:nvSpPr>
          <p:cNvPr id="108" name="文本框 107">
            <a:extLst>
              <a:ext uri="{FF2B5EF4-FFF2-40B4-BE49-F238E27FC236}">
                <a16:creationId xmlns:a16="http://schemas.microsoft.com/office/drawing/2014/main" id="{928E71C8-5F63-421D-B6F7-C95D8F777423}"/>
              </a:ext>
            </a:extLst>
          </p:cNvPr>
          <p:cNvSpPr txBox="1"/>
          <p:nvPr/>
        </p:nvSpPr>
        <p:spPr>
          <a:xfrm>
            <a:off x="4653311" y="5185327"/>
            <a:ext cx="1423788"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a:t>
            </a:r>
            <a:r>
              <a:rPr lang="en-US" altLang="zh-CN" sz="1600" b="1" dirty="0" err="1">
                <a:latin typeface="Times New Roman" panose="02020603050405020304" pitchFamily="18" charset="0"/>
                <a:cs typeface="Times New Roman" panose="02020603050405020304" pitchFamily="18" charset="0"/>
              </a:rPr>
              <a:t>files.walk</a:t>
            </a:r>
            <a:r>
              <a:rPr lang="en-US" altLang="zh-CN" sz="1600" b="1" dirty="0">
                <a:latin typeface="Times New Roman" panose="02020603050405020304" pitchFamily="18" charset="0"/>
                <a:cs typeface="Times New Roman" panose="02020603050405020304" pitchFamily="18" charset="0"/>
              </a:rPr>
              <a:t>…</a:t>
            </a:r>
            <a:endParaRPr lang="zh-CN" altLang="en-US" sz="1600" b="1" dirty="0">
              <a:latin typeface="Times New Roman" panose="02020603050405020304" pitchFamily="18" charset="0"/>
              <a:cs typeface="Times New Roman" panose="02020603050405020304" pitchFamily="18" charset="0"/>
            </a:endParaRPr>
          </a:p>
        </p:txBody>
      </p:sp>
      <p:cxnSp>
        <p:nvCxnSpPr>
          <p:cNvPr id="123" name="连接符: 曲线 122">
            <a:extLst>
              <a:ext uri="{FF2B5EF4-FFF2-40B4-BE49-F238E27FC236}">
                <a16:creationId xmlns:a16="http://schemas.microsoft.com/office/drawing/2014/main" id="{BB58D217-EE55-409B-9DBF-CCBE591A6073}"/>
              </a:ext>
            </a:extLst>
          </p:cNvPr>
          <p:cNvCxnSpPr>
            <a:cxnSpLocks/>
            <a:stCxn id="164" idx="3"/>
            <a:endCxn id="30" idx="2"/>
          </p:cNvCxnSpPr>
          <p:nvPr/>
        </p:nvCxnSpPr>
        <p:spPr>
          <a:xfrm flipV="1">
            <a:off x="2725475" y="2754148"/>
            <a:ext cx="2444215" cy="1758776"/>
          </a:xfrm>
          <a:prstGeom prst="curvedConnector3">
            <a:avLst>
              <a:gd name="adj1" fmla="val 50000"/>
            </a:avLst>
          </a:prstGeom>
          <a:ln w="190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5" name="连接符: 曲线 124">
            <a:extLst>
              <a:ext uri="{FF2B5EF4-FFF2-40B4-BE49-F238E27FC236}">
                <a16:creationId xmlns:a16="http://schemas.microsoft.com/office/drawing/2014/main" id="{8CC65902-AFB6-4A69-9E3C-462BCF6E15A6}"/>
              </a:ext>
            </a:extLst>
          </p:cNvPr>
          <p:cNvCxnSpPr>
            <a:cxnSpLocks/>
            <a:stCxn id="164" idx="3"/>
            <a:endCxn id="83" idx="2"/>
          </p:cNvCxnSpPr>
          <p:nvPr/>
        </p:nvCxnSpPr>
        <p:spPr>
          <a:xfrm>
            <a:off x="2725475" y="4512924"/>
            <a:ext cx="2756457" cy="449358"/>
          </a:xfrm>
          <a:prstGeom prst="curvedConnector3">
            <a:avLst>
              <a:gd name="adj1" fmla="val 50000"/>
            </a:avLst>
          </a:prstGeom>
          <a:ln w="190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文本框 129">
                <a:extLst>
                  <a:ext uri="{FF2B5EF4-FFF2-40B4-BE49-F238E27FC236}">
                    <a16:creationId xmlns:a16="http://schemas.microsoft.com/office/drawing/2014/main" id="{AEA6F460-44BC-4F11-98EC-2B55DF85AEB7}"/>
                  </a:ext>
                </a:extLst>
              </p:cNvPr>
              <p:cNvSpPr txBox="1"/>
              <p:nvPr/>
            </p:nvSpPr>
            <p:spPr>
              <a:xfrm>
                <a:off x="7068364" y="2125549"/>
                <a:ext cx="5112000" cy="265201"/>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1600" b="0" i="1" smtClean="0">
                          <a:latin typeface="Cambria Math" panose="02040503050406030204" pitchFamily="18" charset="0"/>
                        </a:rPr>
                        <m:t>𝐾𝐺𝑆𝑖𝑚</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𝑞</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𝑒</m:t>
                          </m:r>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m:rPr>
                              <m:sty m:val="p"/>
                            </m:rPr>
                            <a:rPr lang="en-US" altLang="zh-CN" sz="1600" i="1">
                              <a:latin typeface="Cambria Math" panose="02040503050406030204" pitchFamily="18" charset="0"/>
                            </a:rPr>
                            <m:t>w</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𝑆</m:t>
                          </m:r>
                          <m:r>
                            <m:rPr>
                              <m:sty m:val="p"/>
                            </m:rPr>
                            <a:rPr lang="en-US" altLang="zh-CN" sz="1600" i="1">
                              <a:latin typeface="Cambria Math" panose="02040503050406030204" pitchFamily="18" charset="0"/>
                            </a:rPr>
                            <m:t>im</m:t>
                          </m:r>
                        </m:e>
                        <m:sub>
                          <m:r>
                            <a:rPr lang="en-US" altLang="zh-CN" sz="1600" b="0" i="1" smtClean="0">
                              <a:latin typeface="Cambria Math" panose="02040503050406030204" pitchFamily="18" charset="0"/>
                            </a:rPr>
                            <m:t>𝑡𝑒𝑥𝑡</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𝑞</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𝑒</m:t>
                          </m:r>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𝑆𝑖𝑚</m:t>
                          </m:r>
                        </m:e>
                        <m:sub>
                          <m:r>
                            <a:rPr lang="en-US" altLang="zh-CN" sz="1600" b="0" i="1" smtClean="0">
                              <a:latin typeface="Cambria Math" panose="02040503050406030204" pitchFamily="18" charset="0"/>
                            </a:rPr>
                            <m:t>𝑐𝑜𝑛𝑐𝑒𝑝𝑡</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𝑞</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𝑒</m:t>
                      </m:r>
                      <m:r>
                        <a:rPr lang="en-US" altLang="zh-CN" sz="1600" b="0" i="1" smtClean="0">
                          <a:latin typeface="Cambria Math" panose="02040503050406030204" pitchFamily="18" charset="0"/>
                        </a:rPr>
                        <m:t>)</m:t>
                      </m:r>
                    </m:oMath>
                  </m:oMathPara>
                </a14:m>
                <a:endParaRPr lang="zh-CN" altLang="en-US" sz="1600" dirty="0"/>
              </a:p>
            </p:txBody>
          </p:sp>
        </mc:Choice>
        <mc:Fallback xmlns="">
          <p:sp>
            <p:nvSpPr>
              <p:cNvPr id="130" name="文本框 129">
                <a:extLst>
                  <a:ext uri="{FF2B5EF4-FFF2-40B4-BE49-F238E27FC236}">
                    <a16:creationId xmlns:a16="http://schemas.microsoft.com/office/drawing/2014/main" id="{AEA6F460-44BC-4F11-98EC-2B55DF85AEB7}"/>
                  </a:ext>
                </a:extLst>
              </p:cNvPr>
              <p:cNvSpPr txBox="1">
                <a:spLocks noRot="1" noChangeAspect="1" noMove="1" noResize="1" noEditPoints="1" noAdjustHandles="1" noChangeArrowheads="1" noChangeShapeType="1" noTextEdit="1"/>
              </p:cNvSpPr>
              <p:nvPr/>
            </p:nvSpPr>
            <p:spPr>
              <a:xfrm>
                <a:off x="7068364" y="2125549"/>
                <a:ext cx="5112000" cy="265201"/>
              </a:xfrm>
              <a:prstGeom prst="rect">
                <a:avLst/>
              </a:prstGeom>
              <a:blipFill>
                <a:blip r:embed="rId4"/>
                <a:stretch>
                  <a:fillRect r="-358" b="-25581"/>
                </a:stretch>
              </a:blipFill>
            </p:spPr>
            <p:txBody>
              <a:bodyPr/>
              <a:lstStyle/>
              <a:p>
                <a:r>
                  <a:rPr lang="zh-CN" altLang="en-US">
                    <a:noFill/>
                  </a:rPr>
                  <a:t> </a:t>
                </a:r>
              </a:p>
            </p:txBody>
          </p:sp>
        </mc:Fallback>
      </mc:AlternateContent>
      <p:sp>
        <p:nvSpPr>
          <p:cNvPr id="133" name="椭圆 132">
            <a:extLst>
              <a:ext uri="{FF2B5EF4-FFF2-40B4-BE49-F238E27FC236}">
                <a16:creationId xmlns:a16="http://schemas.microsoft.com/office/drawing/2014/main" id="{65DF9386-EE84-4A66-88D3-74E48F71D9C3}"/>
              </a:ext>
            </a:extLst>
          </p:cNvPr>
          <p:cNvSpPr>
            <a:spLocks noChangeAspect="1"/>
          </p:cNvSpPr>
          <p:nvPr/>
        </p:nvSpPr>
        <p:spPr>
          <a:xfrm>
            <a:off x="4587591" y="2619916"/>
            <a:ext cx="644674" cy="6444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a:extLst>
              <a:ext uri="{FF2B5EF4-FFF2-40B4-BE49-F238E27FC236}">
                <a16:creationId xmlns:a16="http://schemas.microsoft.com/office/drawing/2014/main" id="{8B080DF2-AF16-44BE-9797-CBB0C70EBDC4}"/>
              </a:ext>
            </a:extLst>
          </p:cNvPr>
          <p:cNvSpPr>
            <a:spLocks noChangeAspect="1"/>
          </p:cNvSpPr>
          <p:nvPr/>
        </p:nvSpPr>
        <p:spPr>
          <a:xfrm>
            <a:off x="3418860" y="1498941"/>
            <a:ext cx="664837" cy="6645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1CDCFA08-B7E8-47E7-B262-DB458DC95427}"/>
              </a:ext>
            </a:extLst>
          </p:cNvPr>
          <p:cNvSpPr>
            <a:spLocks noChangeAspect="1"/>
          </p:cNvSpPr>
          <p:nvPr/>
        </p:nvSpPr>
        <p:spPr>
          <a:xfrm>
            <a:off x="3465005" y="4905183"/>
            <a:ext cx="664837" cy="6645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a:extLst>
              <a:ext uri="{FF2B5EF4-FFF2-40B4-BE49-F238E27FC236}">
                <a16:creationId xmlns:a16="http://schemas.microsoft.com/office/drawing/2014/main" id="{37163418-36D8-4199-93B2-33841C4B87DC}"/>
              </a:ext>
            </a:extLst>
          </p:cNvPr>
          <p:cNvSpPr>
            <a:spLocks noChangeAspect="1"/>
          </p:cNvSpPr>
          <p:nvPr/>
        </p:nvSpPr>
        <p:spPr>
          <a:xfrm>
            <a:off x="4627761" y="4030368"/>
            <a:ext cx="664837" cy="66456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0" name="组合 139">
            <a:extLst>
              <a:ext uri="{FF2B5EF4-FFF2-40B4-BE49-F238E27FC236}">
                <a16:creationId xmlns:a16="http://schemas.microsoft.com/office/drawing/2014/main" id="{0A039CDC-BDCC-42A7-9A11-5E5E98D80E0D}"/>
              </a:ext>
            </a:extLst>
          </p:cNvPr>
          <p:cNvGrpSpPr/>
          <p:nvPr/>
        </p:nvGrpSpPr>
        <p:grpSpPr>
          <a:xfrm>
            <a:off x="3153982" y="4025111"/>
            <a:ext cx="3255835" cy="2490179"/>
            <a:chOff x="203600" y="3874193"/>
            <a:chExt cx="3255835" cy="2490179"/>
          </a:xfrm>
        </p:grpSpPr>
        <p:sp>
          <p:nvSpPr>
            <p:cNvPr id="50" name="椭圆 49">
              <a:extLst>
                <a:ext uri="{FF2B5EF4-FFF2-40B4-BE49-F238E27FC236}">
                  <a16:creationId xmlns:a16="http://schemas.microsoft.com/office/drawing/2014/main" id="{AB23C713-C134-4F2F-B889-1B28E5EFCDC7}"/>
                </a:ext>
              </a:extLst>
            </p:cNvPr>
            <p:cNvSpPr>
              <a:spLocks noChangeAspect="1"/>
            </p:cNvSpPr>
            <p:nvPr/>
          </p:nvSpPr>
          <p:spPr>
            <a:xfrm>
              <a:off x="822428" y="4876911"/>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0C6005FE-920F-4ED5-9B74-4E64055EBCE9}"/>
                </a:ext>
              </a:extLst>
            </p:cNvPr>
            <p:cNvSpPr>
              <a:spLocks noChangeAspect="1"/>
            </p:cNvSpPr>
            <p:nvPr/>
          </p:nvSpPr>
          <p:spPr>
            <a:xfrm>
              <a:off x="1050404" y="4418772"/>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52" name="椭圆 51">
              <a:extLst>
                <a:ext uri="{FF2B5EF4-FFF2-40B4-BE49-F238E27FC236}">
                  <a16:creationId xmlns:a16="http://schemas.microsoft.com/office/drawing/2014/main" id="{79D82428-C8E4-4848-8349-9DB043CDD3A5}"/>
                </a:ext>
              </a:extLst>
            </p:cNvPr>
            <p:cNvSpPr>
              <a:spLocks noChangeAspect="1"/>
            </p:cNvSpPr>
            <p:nvPr/>
          </p:nvSpPr>
          <p:spPr>
            <a:xfrm>
              <a:off x="791992" y="524874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7234CAD3-1AC4-47D8-93DA-8C39D6946574}"/>
                </a:ext>
              </a:extLst>
            </p:cNvPr>
            <p:cNvSpPr>
              <a:spLocks noChangeAspect="1"/>
            </p:cNvSpPr>
            <p:nvPr/>
          </p:nvSpPr>
          <p:spPr>
            <a:xfrm>
              <a:off x="1367033" y="5097347"/>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74C67A59-45D6-4C35-A10A-62E2730ADDF9}"/>
                </a:ext>
              </a:extLst>
            </p:cNvPr>
            <p:cNvSpPr>
              <a:spLocks noChangeAspect="1"/>
            </p:cNvSpPr>
            <p:nvPr/>
          </p:nvSpPr>
          <p:spPr>
            <a:xfrm rot="410265">
              <a:off x="2163706" y="5365734"/>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B59AB117-CC88-40C6-971E-485AF59A892D}"/>
                </a:ext>
              </a:extLst>
            </p:cNvPr>
            <p:cNvSpPr>
              <a:spLocks noChangeAspect="1"/>
            </p:cNvSpPr>
            <p:nvPr/>
          </p:nvSpPr>
          <p:spPr>
            <a:xfrm>
              <a:off x="1509559" y="4116541"/>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9E32F8B-1B25-491D-9C47-370C5B686817}"/>
                </a:ext>
              </a:extLst>
            </p:cNvPr>
            <p:cNvSpPr>
              <a:spLocks noChangeAspect="1"/>
            </p:cNvSpPr>
            <p:nvPr/>
          </p:nvSpPr>
          <p:spPr>
            <a:xfrm rot="410265">
              <a:off x="1083619" y="4947062"/>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3B688C7A-3D53-4C68-B101-9AF4344BAAEF}"/>
                </a:ext>
              </a:extLst>
            </p:cNvPr>
            <p:cNvSpPr>
              <a:spLocks noChangeAspect="1"/>
            </p:cNvSpPr>
            <p:nvPr/>
          </p:nvSpPr>
          <p:spPr>
            <a:xfrm rot="410265">
              <a:off x="511929" y="4147319"/>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58" name="椭圆 57">
              <a:extLst>
                <a:ext uri="{FF2B5EF4-FFF2-40B4-BE49-F238E27FC236}">
                  <a16:creationId xmlns:a16="http://schemas.microsoft.com/office/drawing/2014/main" id="{2EC90D08-DB30-4EFF-8C38-D05EA49AA7D3}"/>
                </a:ext>
              </a:extLst>
            </p:cNvPr>
            <p:cNvSpPr>
              <a:spLocks noChangeAspect="1"/>
            </p:cNvSpPr>
            <p:nvPr/>
          </p:nvSpPr>
          <p:spPr>
            <a:xfrm>
              <a:off x="1800502" y="5095187"/>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46282345-9B79-4D29-906D-5615441D3EFB}"/>
                </a:ext>
              </a:extLst>
            </p:cNvPr>
            <p:cNvSpPr>
              <a:spLocks noChangeAspect="1"/>
            </p:cNvSpPr>
            <p:nvPr/>
          </p:nvSpPr>
          <p:spPr>
            <a:xfrm>
              <a:off x="2574562" y="4074296"/>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a:extLst>
                <a:ext uri="{FF2B5EF4-FFF2-40B4-BE49-F238E27FC236}">
                  <a16:creationId xmlns:a16="http://schemas.microsoft.com/office/drawing/2014/main" id="{81FCFF13-8080-40F6-87D7-DEDE77C0031D}"/>
                </a:ext>
              </a:extLst>
            </p:cNvPr>
            <p:cNvSpPr>
              <a:spLocks noChangeAspect="1"/>
            </p:cNvSpPr>
            <p:nvPr/>
          </p:nvSpPr>
          <p:spPr>
            <a:xfrm>
              <a:off x="3089954" y="409542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49D936E4-EF13-4F59-BE58-C62717A4C65E}"/>
                </a:ext>
              </a:extLst>
            </p:cNvPr>
            <p:cNvSpPr>
              <a:spLocks noChangeAspect="1"/>
            </p:cNvSpPr>
            <p:nvPr/>
          </p:nvSpPr>
          <p:spPr>
            <a:xfrm rot="410265">
              <a:off x="2783570" y="5571420"/>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2" name="椭圆 61">
              <a:extLst>
                <a:ext uri="{FF2B5EF4-FFF2-40B4-BE49-F238E27FC236}">
                  <a16:creationId xmlns:a16="http://schemas.microsoft.com/office/drawing/2014/main" id="{4F65F0BF-3AD5-4568-969B-ADA243FBBAEA}"/>
                </a:ext>
              </a:extLst>
            </p:cNvPr>
            <p:cNvSpPr>
              <a:spLocks noChangeAspect="1"/>
            </p:cNvSpPr>
            <p:nvPr/>
          </p:nvSpPr>
          <p:spPr>
            <a:xfrm>
              <a:off x="1657556" y="4651765"/>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63" name="椭圆 62">
              <a:extLst>
                <a:ext uri="{FF2B5EF4-FFF2-40B4-BE49-F238E27FC236}">
                  <a16:creationId xmlns:a16="http://schemas.microsoft.com/office/drawing/2014/main" id="{23828509-E4CA-45A4-B4FB-2671CEE58391}"/>
                </a:ext>
              </a:extLst>
            </p:cNvPr>
            <p:cNvSpPr>
              <a:spLocks noChangeAspect="1"/>
            </p:cNvSpPr>
            <p:nvPr/>
          </p:nvSpPr>
          <p:spPr>
            <a:xfrm>
              <a:off x="735932" y="4376528"/>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64" name="矩形 63">
              <a:extLst>
                <a:ext uri="{FF2B5EF4-FFF2-40B4-BE49-F238E27FC236}">
                  <a16:creationId xmlns:a16="http://schemas.microsoft.com/office/drawing/2014/main" id="{38DA7F8E-CDA4-422E-B076-76D85512C688}"/>
                </a:ext>
              </a:extLst>
            </p:cNvPr>
            <p:cNvSpPr/>
            <p:nvPr/>
          </p:nvSpPr>
          <p:spPr>
            <a:xfrm>
              <a:off x="203600" y="3874193"/>
              <a:ext cx="3255835" cy="2029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3CD71FF4-41C2-4549-8E5F-FD0CB575CE7B}"/>
                </a:ext>
              </a:extLst>
            </p:cNvPr>
            <p:cNvSpPr>
              <a:spLocks noChangeAspect="1"/>
            </p:cNvSpPr>
            <p:nvPr/>
          </p:nvSpPr>
          <p:spPr>
            <a:xfrm rot="410265">
              <a:off x="2013249" y="5175666"/>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6BB272CE-4E56-4D05-B90D-630736435325}"/>
                </a:ext>
              </a:extLst>
            </p:cNvPr>
            <p:cNvSpPr>
              <a:spLocks noChangeAspect="1"/>
            </p:cNvSpPr>
            <p:nvPr/>
          </p:nvSpPr>
          <p:spPr>
            <a:xfrm>
              <a:off x="1834331" y="537031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89" name="椭圆 88">
              <a:extLst>
                <a:ext uri="{FF2B5EF4-FFF2-40B4-BE49-F238E27FC236}">
                  <a16:creationId xmlns:a16="http://schemas.microsoft.com/office/drawing/2014/main" id="{9E9A77AA-AF79-4F6E-8597-60D3E137B0DD}"/>
                </a:ext>
              </a:extLst>
            </p:cNvPr>
            <p:cNvSpPr>
              <a:spLocks noChangeAspect="1"/>
            </p:cNvSpPr>
            <p:nvPr/>
          </p:nvSpPr>
          <p:spPr>
            <a:xfrm>
              <a:off x="2267147" y="5437366"/>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275ED7D9-EFB3-4448-B361-7D9F4AF5630A}"/>
                </a:ext>
              </a:extLst>
            </p:cNvPr>
            <p:cNvSpPr>
              <a:spLocks noChangeAspect="1"/>
            </p:cNvSpPr>
            <p:nvPr/>
          </p:nvSpPr>
          <p:spPr>
            <a:xfrm rot="410265">
              <a:off x="1236019" y="4100000"/>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CCCB74A7-7A38-4A1F-A574-D496F7F0B322}"/>
                </a:ext>
              </a:extLst>
            </p:cNvPr>
            <p:cNvSpPr>
              <a:spLocks noChangeAspect="1"/>
            </p:cNvSpPr>
            <p:nvPr/>
          </p:nvSpPr>
          <p:spPr>
            <a:xfrm rot="410265">
              <a:off x="2058276" y="3922788"/>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97" name="椭圆 96">
              <a:extLst>
                <a:ext uri="{FF2B5EF4-FFF2-40B4-BE49-F238E27FC236}">
                  <a16:creationId xmlns:a16="http://schemas.microsoft.com/office/drawing/2014/main" id="{874C5A83-A849-4677-A8D1-71D0E06AD5A8}"/>
                </a:ext>
              </a:extLst>
            </p:cNvPr>
            <p:cNvSpPr>
              <a:spLocks noChangeAspect="1"/>
            </p:cNvSpPr>
            <p:nvPr/>
          </p:nvSpPr>
          <p:spPr>
            <a:xfrm>
              <a:off x="1936879" y="421968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8" name="椭圆 97">
              <a:extLst>
                <a:ext uri="{FF2B5EF4-FFF2-40B4-BE49-F238E27FC236}">
                  <a16:creationId xmlns:a16="http://schemas.microsoft.com/office/drawing/2014/main" id="{CD0C9F38-EF53-4E97-87F4-11B6945D95D0}"/>
                </a:ext>
              </a:extLst>
            </p:cNvPr>
            <p:cNvSpPr>
              <a:spLocks noChangeAspect="1"/>
            </p:cNvSpPr>
            <p:nvPr/>
          </p:nvSpPr>
          <p:spPr>
            <a:xfrm>
              <a:off x="2334499" y="4339875"/>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9" name="椭圆 98">
              <a:extLst>
                <a:ext uri="{FF2B5EF4-FFF2-40B4-BE49-F238E27FC236}">
                  <a16:creationId xmlns:a16="http://schemas.microsoft.com/office/drawing/2014/main" id="{D5DDBBEA-4A22-417B-BBAC-CD561C817D36}"/>
                </a:ext>
              </a:extLst>
            </p:cNvPr>
            <p:cNvSpPr>
              <a:spLocks noChangeAspect="1"/>
            </p:cNvSpPr>
            <p:nvPr/>
          </p:nvSpPr>
          <p:spPr>
            <a:xfrm>
              <a:off x="537457" y="5071191"/>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00" name="椭圆 99">
              <a:extLst>
                <a:ext uri="{FF2B5EF4-FFF2-40B4-BE49-F238E27FC236}">
                  <a16:creationId xmlns:a16="http://schemas.microsoft.com/office/drawing/2014/main" id="{2484D2B3-396E-441B-A41A-2BD826675AE2}"/>
                </a:ext>
              </a:extLst>
            </p:cNvPr>
            <p:cNvSpPr>
              <a:spLocks noChangeAspect="1"/>
            </p:cNvSpPr>
            <p:nvPr/>
          </p:nvSpPr>
          <p:spPr>
            <a:xfrm>
              <a:off x="2486899" y="4417847"/>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1" name="椭圆 100">
              <a:extLst>
                <a:ext uri="{FF2B5EF4-FFF2-40B4-BE49-F238E27FC236}">
                  <a16:creationId xmlns:a16="http://schemas.microsoft.com/office/drawing/2014/main" id="{5EC93824-F3CB-483A-94AF-7D79C3A723E8}"/>
                </a:ext>
              </a:extLst>
            </p:cNvPr>
            <p:cNvSpPr>
              <a:spLocks noChangeAspect="1"/>
            </p:cNvSpPr>
            <p:nvPr/>
          </p:nvSpPr>
          <p:spPr>
            <a:xfrm>
              <a:off x="2726962" y="4226696"/>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B5775725-337C-4BFA-AB5B-3B52BF11DC6C}"/>
                </a:ext>
              </a:extLst>
            </p:cNvPr>
            <p:cNvSpPr>
              <a:spLocks noChangeAspect="1"/>
            </p:cNvSpPr>
            <p:nvPr/>
          </p:nvSpPr>
          <p:spPr>
            <a:xfrm>
              <a:off x="2108529" y="437527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a:extLst>
                <a:ext uri="{FF2B5EF4-FFF2-40B4-BE49-F238E27FC236}">
                  <a16:creationId xmlns:a16="http://schemas.microsoft.com/office/drawing/2014/main" id="{DF7CFE55-9739-43E9-B81A-90CD461F11C9}"/>
                </a:ext>
              </a:extLst>
            </p:cNvPr>
            <p:cNvSpPr>
              <a:spLocks noChangeAspect="1"/>
            </p:cNvSpPr>
            <p:nvPr/>
          </p:nvSpPr>
          <p:spPr>
            <a:xfrm rot="410265">
              <a:off x="1940237" y="4629332"/>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6" name="椭圆 115">
              <a:extLst>
                <a:ext uri="{FF2B5EF4-FFF2-40B4-BE49-F238E27FC236}">
                  <a16:creationId xmlns:a16="http://schemas.microsoft.com/office/drawing/2014/main" id="{F91EDD5C-A50E-4200-B5DC-8DA2CD01D0D7}"/>
                </a:ext>
              </a:extLst>
            </p:cNvPr>
            <p:cNvSpPr>
              <a:spLocks noChangeAspect="1"/>
            </p:cNvSpPr>
            <p:nvPr/>
          </p:nvSpPr>
          <p:spPr>
            <a:xfrm rot="410265">
              <a:off x="3144377" y="5009944"/>
              <a:ext cx="81928" cy="84489"/>
            </a:xfrm>
            <a:prstGeom prst="ellipse">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chemeClr val="accent2">
                    <a:lumMod val="75000"/>
                  </a:schemeClr>
                </a:solidFill>
              </a:endParaRPr>
            </a:p>
          </p:txBody>
        </p:sp>
        <p:sp>
          <p:nvSpPr>
            <p:cNvPr id="117" name="椭圆 116">
              <a:extLst>
                <a:ext uri="{FF2B5EF4-FFF2-40B4-BE49-F238E27FC236}">
                  <a16:creationId xmlns:a16="http://schemas.microsoft.com/office/drawing/2014/main" id="{4E56BEE7-A177-4F00-B628-50B1B08055FC}"/>
                </a:ext>
              </a:extLst>
            </p:cNvPr>
            <p:cNvSpPr>
              <a:spLocks noChangeAspect="1"/>
            </p:cNvSpPr>
            <p:nvPr/>
          </p:nvSpPr>
          <p:spPr>
            <a:xfrm rot="410265">
              <a:off x="2592367" y="4781732"/>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8" name="椭圆 117">
              <a:extLst>
                <a:ext uri="{FF2B5EF4-FFF2-40B4-BE49-F238E27FC236}">
                  <a16:creationId xmlns:a16="http://schemas.microsoft.com/office/drawing/2014/main" id="{DA69B558-F9F0-4568-8229-9A3E8C8E6FEE}"/>
                </a:ext>
              </a:extLst>
            </p:cNvPr>
            <p:cNvSpPr>
              <a:spLocks noChangeAspect="1"/>
            </p:cNvSpPr>
            <p:nvPr/>
          </p:nvSpPr>
          <p:spPr>
            <a:xfrm>
              <a:off x="2639299" y="5006186"/>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0" name="椭圆 119">
              <a:extLst>
                <a:ext uri="{FF2B5EF4-FFF2-40B4-BE49-F238E27FC236}">
                  <a16:creationId xmlns:a16="http://schemas.microsoft.com/office/drawing/2014/main" id="{CE278E3D-521A-4372-82DD-79EE22572D1E}"/>
                </a:ext>
              </a:extLst>
            </p:cNvPr>
            <p:cNvSpPr>
              <a:spLocks noChangeAspect="1"/>
            </p:cNvSpPr>
            <p:nvPr/>
          </p:nvSpPr>
          <p:spPr>
            <a:xfrm>
              <a:off x="3014983" y="561579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21" name="椭圆 120">
              <a:extLst>
                <a:ext uri="{FF2B5EF4-FFF2-40B4-BE49-F238E27FC236}">
                  <a16:creationId xmlns:a16="http://schemas.microsoft.com/office/drawing/2014/main" id="{9009F6F5-5686-4851-8CC9-5E41C9C9E020}"/>
                </a:ext>
              </a:extLst>
            </p:cNvPr>
            <p:cNvSpPr>
              <a:spLocks noChangeAspect="1"/>
            </p:cNvSpPr>
            <p:nvPr/>
          </p:nvSpPr>
          <p:spPr>
            <a:xfrm rot="410265">
              <a:off x="3296777" y="5406895"/>
              <a:ext cx="81928" cy="84489"/>
            </a:xfrm>
            <a:prstGeom prst="ellipse">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chemeClr val="accent2">
                    <a:lumMod val="75000"/>
                  </a:schemeClr>
                </a:solidFill>
              </a:endParaRPr>
            </a:p>
          </p:txBody>
        </p:sp>
        <p:sp>
          <p:nvSpPr>
            <p:cNvPr id="132" name="文本框 131">
              <a:extLst>
                <a:ext uri="{FF2B5EF4-FFF2-40B4-BE49-F238E27FC236}">
                  <a16:creationId xmlns:a16="http://schemas.microsoft.com/office/drawing/2014/main" id="{649F5AFB-3DDF-4A2F-910F-D86A48A8D116}"/>
                </a:ext>
              </a:extLst>
            </p:cNvPr>
            <p:cNvSpPr txBox="1"/>
            <p:nvPr/>
          </p:nvSpPr>
          <p:spPr>
            <a:xfrm>
              <a:off x="275952" y="5902707"/>
              <a:ext cx="3051476" cy="461665"/>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Concept Vector Space</a:t>
              </a:r>
              <a:endParaRPr lang="zh-CN" altLang="en-US" sz="2400" b="1" dirty="0">
                <a:latin typeface="Times New Roman" panose="02020603050405020304" pitchFamily="18" charset="0"/>
                <a:cs typeface="Times New Roman" panose="02020603050405020304" pitchFamily="18" charset="0"/>
              </a:endParaRPr>
            </a:p>
          </p:txBody>
        </p:sp>
        <p:sp>
          <p:nvSpPr>
            <p:cNvPr id="138" name="椭圆 137">
              <a:extLst>
                <a:ext uri="{FF2B5EF4-FFF2-40B4-BE49-F238E27FC236}">
                  <a16:creationId xmlns:a16="http://schemas.microsoft.com/office/drawing/2014/main" id="{E1FB9BF1-0978-45F2-BFEE-9BEBEB8B48F8}"/>
                </a:ext>
              </a:extLst>
            </p:cNvPr>
            <p:cNvSpPr>
              <a:spLocks noChangeAspect="1"/>
            </p:cNvSpPr>
            <p:nvPr/>
          </p:nvSpPr>
          <p:spPr>
            <a:xfrm>
              <a:off x="1398694" y="4528927"/>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39" name="椭圆 138">
              <a:extLst>
                <a:ext uri="{FF2B5EF4-FFF2-40B4-BE49-F238E27FC236}">
                  <a16:creationId xmlns:a16="http://schemas.microsoft.com/office/drawing/2014/main" id="{E212DBD8-F6B1-473D-B633-BF0A8328A890}"/>
                </a:ext>
              </a:extLst>
            </p:cNvPr>
            <p:cNvSpPr>
              <a:spLocks noChangeAspect="1"/>
            </p:cNvSpPr>
            <p:nvPr/>
          </p:nvSpPr>
          <p:spPr>
            <a:xfrm>
              <a:off x="1240197" y="446387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文本框 141">
            <a:extLst>
              <a:ext uri="{FF2B5EF4-FFF2-40B4-BE49-F238E27FC236}">
                <a16:creationId xmlns:a16="http://schemas.microsoft.com/office/drawing/2014/main" id="{3B73E356-1579-4292-8ADF-E3AA5B260ACB}"/>
              </a:ext>
            </a:extLst>
          </p:cNvPr>
          <p:cNvSpPr txBox="1"/>
          <p:nvPr/>
        </p:nvSpPr>
        <p:spPr>
          <a:xfrm>
            <a:off x="4399275" y="4197647"/>
            <a:ext cx="1197251" cy="338554"/>
          </a:xfrm>
          <a:prstGeom prst="rect">
            <a:avLst/>
          </a:prstGeom>
          <a:noFill/>
        </p:spPr>
        <p:txBody>
          <a:bodyPr wrap="none" rtlCol="0">
            <a:spAutoFit/>
          </a:bodyPr>
          <a:lstStyle/>
          <a:p>
            <a:r>
              <a:rPr lang="en-US" altLang="zh-CN" sz="1600" b="1" dirty="0">
                <a:latin typeface="Times New Roman" panose="02020603050405020304" pitchFamily="18" charset="0"/>
                <a:cs typeface="Times New Roman" panose="02020603050405020304" pitchFamily="18" charset="0"/>
              </a:rPr>
              <a:t>…stream…</a:t>
            </a:r>
            <a:endParaRPr lang="zh-CN" altLang="en-US" sz="1600" b="1" dirty="0">
              <a:latin typeface="Times New Roman" panose="02020603050405020304" pitchFamily="18" charset="0"/>
              <a:cs typeface="Times New Roman" panose="02020603050405020304" pitchFamily="18" charset="0"/>
            </a:endParaRPr>
          </a:p>
        </p:txBody>
      </p:sp>
      <p:grpSp>
        <p:nvGrpSpPr>
          <p:cNvPr id="182" name="组合 181">
            <a:extLst>
              <a:ext uri="{FF2B5EF4-FFF2-40B4-BE49-F238E27FC236}">
                <a16:creationId xmlns:a16="http://schemas.microsoft.com/office/drawing/2014/main" id="{248D2F93-C969-423E-A0FA-6803FE8CB05E}"/>
              </a:ext>
            </a:extLst>
          </p:cNvPr>
          <p:cNvGrpSpPr/>
          <p:nvPr/>
        </p:nvGrpSpPr>
        <p:grpSpPr>
          <a:xfrm>
            <a:off x="367673" y="3932444"/>
            <a:ext cx="2443267" cy="1160960"/>
            <a:chOff x="-34929" y="3627371"/>
            <a:chExt cx="1547349" cy="1133530"/>
          </a:xfrm>
        </p:grpSpPr>
        <p:grpSp>
          <p:nvGrpSpPr>
            <p:cNvPr id="148" name="组合 147">
              <a:extLst>
                <a:ext uri="{FF2B5EF4-FFF2-40B4-BE49-F238E27FC236}">
                  <a16:creationId xmlns:a16="http://schemas.microsoft.com/office/drawing/2014/main" id="{984D6B22-76FF-441E-BD4F-6DB7313BECBB}"/>
                </a:ext>
              </a:extLst>
            </p:cNvPr>
            <p:cNvGrpSpPr/>
            <p:nvPr/>
          </p:nvGrpSpPr>
          <p:grpSpPr>
            <a:xfrm>
              <a:off x="-34929" y="3768301"/>
              <a:ext cx="1547349" cy="836129"/>
              <a:chOff x="4040937" y="1944963"/>
              <a:chExt cx="1547349" cy="836129"/>
            </a:xfrm>
          </p:grpSpPr>
          <p:sp>
            <p:nvSpPr>
              <p:cNvPr id="4" name="文本框 3">
                <a:extLst>
                  <a:ext uri="{FF2B5EF4-FFF2-40B4-BE49-F238E27FC236}">
                    <a16:creationId xmlns:a16="http://schemas.microsoft.com/office/drawing/2014/main" id="{F2FA7228-7479-4893-9256-E1A638076040}"/>
                  </a:ext>
                </a:extLst>
              </p:cNvPr>
              <p:cNvSpPr txBox="1"/>
              <p:nvPr/>
            </p:nvSpPr>
            <p:spPr>
              <a:xfrm>
                <a:off x="4054272" y="1944963"/>
                <a:ext cx="504000" cy="390657"/>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add</a:t>
                </a:r>
                <a:r>
                  <a:rPr lang="en-US" altLang="zh-CN" sz="2000" dirty="0"/>
                  <a:t> </a:t>
                </a:r>
                <a:endParaRPr lang="zh-CN" altLang="en-US" sz="2000" dirty="0"/>
              </a:p>
            </p:txBody>
          </p:sp>
          <p:sp>
            <p:nvSpPr>
              <p:cNvPr id="13" name="文本框 12">
                <a:extLst>
                  <a:ext uri="{FF2B5EF4-FFF2-40B4-BE49-F238E27FC236}">
                    <a16:creationId xmlns:a16="http://schemas.microsoft.com/office/drawing/2014/main" id="{04606785-8762-4BFF-90F6-833A3C18615E}"/>
                  </a:ext>
                </a:extLst>
              </p:cNvPr>
              <p:cNvSpPr txBox="1"/>
              <p:nvPr/>
            </p:nvSpPr>
            <p:spPr>
              <a:xfrm>
                <a:off x="4562242" y="1944963"/>
                <a:ext cx="488901" cy="390657"/>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file</a:t>
                </a:r>
                <a:r>
                  <a:rPr lang="en-US" altLang="zh-CN" sz="2000" dirty="0"/>
                  <a:t> </a:t>
                </a:r>
                <a:endParaRPr lang="zh-CN" altLang="en-US" sz="2000" dirty="0"/>
              </a:p>
            </p:txBody>
          </p:sp>
          <p:sp>
            <p:nvSpPr>
              <p:cNvPr id="14" name="文本框 13">
                <a:extLst>
                  <a:ext uri="{FF2B5EF4-FFF2-40B4-BE49-F238E27FC236}">
                    <a16:creationId xmlns:a16="http://schemas.microsoft.com/office/drawing/2014/main" id="{17A0865C-FA44-42F3-8B46-C5107DB7A388}"/>
                  </a:ext>
                </a:extLst>
              </p:cNvPr>
              <p:cNvSpPr txBox="1"/>
              <p:nvPr/>
            </p:nvSpPr>
            <p:spPr>
              <a:xfrm>
                <a:off x="5005919" y="1944963"/>
                <a:ext cx="582367" cy="390657"/>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root</a:t>
                </a:r>
                <a:endParaRPr lang="zh-CN" altLang="en-US" sz="2000" b="1" dirty="0">
                  <a:latin typeface="Times New Roman" panose="02020603050405020304" pitchFamily="18" charset="0"/>
                  <a:cs typeface="Times New Roman" panose="02020603050405020304" pitchFamily="18" charset="0"/>
                </a:endParaRPr>
              </a:p>
            </p:txBody>
          </p:sp>
          <p:sp>
            <p:nvSpPr>
              <p:cNvPr id="15" name="文本框 14">
                <a:extLst>
                  <a:ext uri="{FF2B5EF4-FFF2-40B4-BE49-F238E27FC236}">
                    <a16:creationId xmlns:a16="http://schemas.microsoft.com/office/drawing/2014/main" id="{5F4B4B2E-17D6-4317-8E19-CFA01AC6388E}"/>
                  </a:ext>
                </a:extLst>
              </p:cNvPr>
              <p:cNvSpPr txBox="1"/>
              <p:nvPr/>
            </p:nvSpPr>
            <p:spPr>
              <a:xfrm>
                <a:off x="4040937" y="2390435"/>
                <a:ext cx="575178" cy="390657"/>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Java</a:t>
                </a:r>
                <a:endParaRPr lang="zh-CN" altLang="en-US" sz="2000" b="1"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10B7AF25-77D5-4977-A66E-1E9FC261F01B}"/>
                  </a:ext>
                </a:extLst>
              </p:cNvPr>
              <p:cNvSpPr txBox="1"/>
              <p:nvPr/>
            </p:nvSpPr>
            <p:spPr>
              <a:xfrm>
                <a:off x="4811701" y="2367662"/>
                <a:ext cx="735393" cy="390657"/>
              </a:xfrm>
              <a:prstGeom prst="rect">
                <a:avLst/>
              </a:prstGeom>
              <a:noFill/>
              <a:ln w="28575">
                <a:noFill/>
              </a:ln>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Stream</a:t>
                </a:r>
                <a:endParaRPr lang="zh-CN" altLang="en-US" sz="2000" b="1" dirty="0">
                  <a:latin typeface="Times New Roman" panose="02020603050405020304" pitchFamily="18" charset="0"/>
                  <a:cs typeface="Times New Roman" panose="02020603050405020304" pitchFamily="18" charset="0"/>
                </a:endParaRPr>
              </a:p>
            </p:txBody>
          </p:sp>
        </p:grpSp>
        <p:sp>
          <p:nvSpPr>
            <p:cNvPr id="164" name="矩形 163">
              <a:extLst>
                <a:ext uri="{FF2B5EF4-FFF2-40B4-BE49-F238E27FC236}">
                  <a16:creationId xmlns:a16="http://schemas.microsoft.com/office/drawing/2014/main" id="{BD71BA0A-E675-45A6-8144-064F0E124B1A}"/>
                </a:ext>
              </a:extLst>
            </p:cNvPr>
            <p:cNvSpPr/>
            <p:nvPr/>
          </p:nvSpPr>
          <p:spPr>
            <a:xfrm>
              <a:off x="-33691" y="3627371"/>
              <a:ext cx="1491985" cy="113353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grpSp>
        <p:nvGrpSpPr>
          <p:cNvPr id="168" name="组合 167">
            <a:extLst>
              <a:ext uri="{FF2B5EF4-FFF2-40B4-BE49-F238E27FC236}">
                <a16:creationId xmlns:a16="http://schemas.microsoft.com/office/drawing/2014/main" id="{7F7712D1-57B9-4BFB-B827-06F92762CC73}"/>
              </a:ext>
            </a:extLst>
          </p:cNvPr>
          <p:cNvGrpSpPr/>
          <p:nvPr/>
        </p:nvGrpSpPr>
        <p:grpSpPr>
          <a:xfrm>
            <a:off x="79607" y="1608925"/>
            <a:ext cx="2927115" cy="1398636"/>
            <a:chOff x="-696" y="1615754"/>
            <a:chExt cx="2927115" cy="1398636"/>
          </a:xfrm>
        </p:grpSpPr>
        <p:pic>
          <p:nvPicPr>
            <p:cNvPr id="1026" name="Picture 2" descr="query search">
              <a:extLst>
                <a:ext uri="{FF2B5EF4-FFF2-40B4-BE49-F238E27FC236}">
                  <a16:creationId xmlns:a16="http://schemas.microsoft.com/office/drawing/2014/main" id="{AC1D66C8-CD37-421D-9246-2578A9BFB5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 y="161575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156" name="文本框 155">
              <a:extLst>
                <a:ext uri="{FF2B5EF4-FFF2-40B4-BE49-F238E27FC236}">
                  <a16:creationId xmlns:a16="http://schemas.microsoft.com/office/drawing/2014/main" id="{482EE5C8-E76F-4DF5-AD1F-3904360FACF2}"/>
                </a:ext>
              </a:extLst>
            </p:cNvPr>
            <p:cNvSpPr txBox="1"/>
            <p:nvPr/>
          </p:nvSpPr>
          <p:spPr>
            <a:xfrm>
              <a:off x="179433" y="1998727"/>
              <a:ext cx="2746986" cy="1015663"/>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Add all files recursively from root </a:t>
              </a:r>
              <a:r>
                <a:rPr lang="en-US" altLang="zh-CN" sz="2000" b="1" dirty="0" smtClean="0">
                  <a:latin typeface="Times New Roman" panose="02020603050405020304" pitchFamily="18" charset="0"/>
                  <a:cs typeface="Times New Roman" panose="02020603050405020304" pitchFamily="18" charset="0"/>
                </a:rPr>
                <a:t>with </a:t>
              </a:r>
              <a:r>
                <a:rPr lang="en-US" altLang="zh-CN" sz="2000" b="1" dirty="0">
                  <a:latin typeface="Times New Roman" panose="02020603050405020304" pitchFamily="18" charset="0"/>
                  <a:cs typeface="Times New Roman" panose="02020603050405020304" pitchFamily="18" charset="0"/>
                </a:rPr>
                <a:t>java 8 Stream </a:t>
              </a:r>
              <a:endParaRPr lang="zh-CN" altLang="en-US" sz="2000" b="1" dirty="0">
                <a:latin typeface="Times New Roman" panose="02020603050405020304" pitchFamily="18" charset="0"/>
                <a:cs typeface="Times New Roman" panose="02020603050405020304" pitchFamily="18" charset="0"/>
              </a:endParaRPr>
            </a:p>
          </p:txBody>
        </p:sp>
      </p:grpSp>
      <p:cxnSp>
        <p:nvCxnSpPr>
          <p:cNvPr id="177" name="直接箭头连接符 176">
            <a:extLst>
              <a:ext uri="{FF2B5EF4-FFF2-40B4-BE49-F238E27FC236}">
                <a16:creationId xmlns:a16="http://schemas.microsoft.com/office/drawing/2014/main" id="{7B43C347-48E0-4FB4-8497-6FEB7635D4E1}"/>
              </a:ext>
            </a:extLst>
          </p:cNvPr>
          <p:cNvCxnSpPr>
            <a:cxnSpLocks/>
          </p:cNvCxnSpPr>
          <p:nvPr/>
        </p:nvCxnSpPr>
        <p:spPr>
          <a:xfrm>
            <a:off x="1555825" y="2819998"/>
            <a:ext cx="10969" cy="1000165"/>
          </a:xfrm>
          <a:prstGeom prst="straightConnector1">
            <a:avLst/>
          </a:prstGeom>
          <a:ln w="190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028" name="组合 1027">
            <a:extLst>
              <a:ext uri="{FF2B5EF4-FFF2-40B4-BE49-F238E27FC236}">
                <a16:creationId xmlns:a16="http://schemas.microsoft.com/office/drawing/2014/main" id="{7C63E33C-A9AC-4B10-80C8-B3D9910C2F8D}"/>
              </a:ext>
            </a:extLst>
          </p:cNvPr>
          <p:cNvGrpSpPr/>
          <p:nvPr/>
        </p:nvGrpSpPr>
        <p:grpSpPr>
          <a:xfrm>
            <a:off x="6427884" y="2288622"/>
            <a:ext cx="1103141" cy="2828162"/>
            <a:chOff x="6507786" y="2137704"/>
            <a:chExt cx="1103141" cy="2828162"/>
          </a:xfrm>
          <a:effectLst>
            <a:outerShdw blurRad="50800" dist="38100" dir="5400000" algn="t" rotWithShape="0">
              <a:prstClr val="black">
                <a:alpha val="40000"/>
              </a:prstClr>
            </a:outerShdw>
          </a:effectLst>
        </p:grpSpPr>
        <p:sp>
          <p:nvSpPr>
            <p:cNvPr id="1024" name="右中括号 1023">
              <a:extLst>
                <a:ext uri="{FF2B5EF4-FFF2-40B4-BE49-F238E27FC236}">
                  <a16:creationId xmlns:a16="http://schemas.microsoft.com/office/drawing/2014/main" id="{871C05D0-5D23-4DC3-A86F-220AB679E0BF}"/>
                </a:ext>
              </a:extLst>
            </p:cNvPr>
            <p:cNvSpPr/>
            <p:nvPr/>
          </p:nvSpPr>
          <p:spPr>
            <a:xfrm>
              <a:off x="6507786" y="2137704"/>
              <a:ext cx="493220" cy="282816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27" name="直接箭头连接符 1026">
              <a:extLst>
                <a:ext uri="{FF2B5EF4-FFF2-40B4-BE49-F238E27FC236}">
                  <a16:creationId xmlns:a16="http://schemas.microsoft.com/office/drawing/2014/main" id="{897DF8F9-47A9-4612-B095-75439A0C6435}"/>
                </a:ext>
              </a:extLst>
            </p:cNvPr>
            <p:cNvCxnSpPr>
              <a:stCxn id="1024" idx="2"/>
            </p:cNvCxnSpPr>
            <p:nvPr/>
          </p:nvCxnSpPr>
          <p:spPr>
            <a:xfrm>
              <a:off x="7001006" y="3551785"/>
              <a:ext cx="609921" cy="754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7" name="直接箭头连接符 196">
            <a:extLst>
              <a:ext uri="{FF2B5EF4-FFF2-40B4-BE49-F238E27FC236}">
                <a16:creationId xmlns:a16="http://schemas.microsoft.com/office/drawing/2014/main" id="{BDC84C0A-DC12-492E-94D6-E8E70F3532E8}"/>
              </a:ext>
            </a:extLst>
          </p:cNvPr>
          <p:cNvCxnSpPr/>
          <p:nvPr/>
        </p:nvCxnSpPr>
        <p:spPr>
          <a:xfrm>
            <a:off x="8957645" y="3708145"/>
            <a:ext cx="609921" cy="7545"/>
          </a:xfrm>
          <a:prstGeom prst="straightConnector1">
            <a:avLst/>
          </a:prstGeom>
          <a:ln w="19050">
            <a:solidFill>
              <a:schemeClr val="tx1"/>
            </a:solidFill>
            <a:tailEnd type="triangle"/>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42" name="文本框 1041">
            <a:extLst>
              <a:ext uri="{FF2B5EF4-FFF2-40B4-BE49-F238E27FC236}">
                <a16:creationId xmlns:a16="http://schemas.microsoft.com/office/drawing/2014/main" id="{60BD4F58-6E26-470C-A65E-A844987D2C53}"/>
              </a:ext>
            </a:extLst>
          </p:cNvPr>
          <p:cNvSpPr txBox="1"/>
          <p:nvPr/>
        </p:nvSpPr>
        <p:spPr>
          <a:xfrm>
            <a:off x="8107682" y="1679344"/>
            <a:ext cx="2371163" cy="369332"/>
          </a:xfrm>
          <a:prstGeom prst="rect">
            <a:avLst/>
          </a:prstGeom>
          <a:noFill/>
        </p:spPr>
        <p:txBody>
          <a:bodyPr wrap="none" rtlCol="0">
            <a:spAutoFit/>
          </a:bodyPr>
          <a:lstStyle/>
          <a:p>
            <a:r>
              <a:rPr lang="en-US" altLang="zh-CN" b="1" dirty="0">
                <a:solidFill>
                  <a:srgbClr val="FF0000"/>
                </a:solidFill>
                <a:latin typeface="Times New Roman" panose="02020603050405020304" pitchFamily="18" charset="0"/>
                <a:cs typeface="Times New Roman" panose="02020603050405020304" pitchFamily="18" charset="0"/>
              </a:rPr>
              <a:t>Similarity Calculation</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BA49C3D-42DD-4151-9008-2E2E8A84C804}"/>
              </a:ext>
            </a:extLst>
          </p:cNvPr>
          <p:cNvSpPr/>
          <p:nvPr/>
        </p:nvSpPr>
        <p:spPr>
          <a:xfrm>
            <a:off x="7522324" y="3007561"/>
            <a:ext cx="1426620" cy="13630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a:extLst>
              <a:ext uri="{FF2B5EF4-FFF2-40B4-BE49-F238E27FC236}">
                <a16:creationId xmlns:a16="http://schemas.microsoft.com/office/drawing/2014/main" id="{2FDEB9AD-87A3-4107-8715-208DC1EFFD22}"/>
              </a:ext>
            </a:extLst>
          </p:cNvPr>
          <p:cNvGrpSpPr/>
          <p:nvPr/>
        </p:nvGrpSpPr>
        <p:grpSpPr>
          <a:xfrm>
            <a:off x="3153982" y="1380904"/>
            <a:ext cx="3255835" cy="2546274"/>
            <a:chOff x="3233884" y="1229986"/>
            <a:chExt cx="3255835" cy="2546274"/>
          </a:xfrm>
        </p:grpSpPr>
        <p:grpSp>
          <p:nvGrpSpPr>
            <p:cNvPr id="141" name="组合 140">
              <a:extLst>
                <a:ext uri="{FF2B5EF4-FFF2-40B4-BE49-F238E27FC236}">
                  <a16:creationId xmlns:a16="http://schemas.microsoft.com/office/drawing/2014/main" id="{95599D5C-26F9-4622-90A3-5ECFA77B8894}"/>
                </a:ext>
              </a:extLst>
            </p:cNvPr>
            <p:cNvGrpSpPr/>
            <p:nvPr/>
          </p:nvGrpSpPr>
          <p:grpSpPr>
            <a:xfrm>
              <a:off x="3233884" y="1229986"/>
              <a:ext cx="3255835" cy="2546274"/>
              <a:chOff x="203600" y="1229986"/>
              <a:chExt cx="3255835" cy="2546274"/>
            </a:xfrm>
          </p:grpSpPr>
          <p:sp>
            <p:nvSpPr>
              <p:cNvPr id="5" name="椭圆 4">
                <a:extLst>
                  <a:ext uri="{FF2B5EF4-FFF2-40B4-BE49-F238E27FC236}">
                    <a16:creationId xmlns:a16="http://schemas.microsoft.com/office/drawing/2014/main" id="{1CEF0832-0131-4CA8-BA36-FA851C40EB77}"/>
                  </a:ext>
                </a:extLst>
              </p:cNvPr>
              <p:cNvSpPr>
                <a:spLocks noChangeAspect="1"/>
              </p:cNvSpPr>
              <p:nvPr/>
            </p:nvSpPr>
            <p:spPr>
              <a:xfrm>
                <a:off x="751028" y="2208230"/>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54BFA6-DD36-43A8-883E-4A1E3E6BA399}"/>
                  </a:ext>
                </a:extLst>
              </p:cNvPr>
              <p:cNvSpPr>
                <a:spLocks noChangeAspect="1"/>
              </p:cNvSpPr>
              <p:nvPr/>
            </p:nvSpPr>
            <p:spPr>
              <a:xfrm>
                <a:off x="2804262" y="1393378"/>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9" name="椭圆 18">
                <a:extLst>
                  <a:ext uri="{FF2B5EF4-FFF2-40B4-BE49-F238E27FC236}">
                    <a16:creationId xmlns:a16="http://schemas.microsoft.com/office/drawing/2014/main" id="{139AC927-ABC0-4E08-BD7E-6F258DECBA50}"/>
                  </a:ext>
                </a:extLst>
              </p:cNvPr>
              <p:cNvSpPr>
                <a:spLocks noChangeAspect="1"/>
              </p:cNvSpPr>
              <p:nvPr/>
            </p:nvSpPr>
            <p:spPr>
              <a:xfrm>
                <a:off x="506641" y="2828766"/>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5A52AAA-3C6D-46CA-B1CD-601331FE9910}"/>
                  </a:ext>
                </a:extLst>
              </p:cNvPr>
              <p:cNvSpPr>
                <a:spLocks noChangeAspect="1"/>
              </p:cNvSpPr>
              <p:nvPr/>
            </p:nvSpPr>
            <p:spPr>
              <a:xfrm>
                <a:off x="676873" y="237462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E177644-6172-4B91-80E0-A7F66E69E58F}"/>
                  </a:ext>
                </a:extLst>
              </p:cNvPr>
              <p:cNvSpPr>
                <a:spLocks noChangeAspect="1"/>
              </p:cNvSpPr>
              <p:nvPr/>
            </p:nvSpPr>
            <p:spPr>
              <a:xfrm rot="410265">
                <a:off x="1400388" y="265893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77B67AC-409C-43F4-914A-0C7E27832E1C}"/>
                  </a:ext>
                </a:extLst>
              </p:cNvPr>
              <p:cNvSpPr>
                <a:spLocks noChangeAspect="1"/>
              </p:cNvSpPr>
              <p:nvPr/>
            </p:nvSpPr>
            <p:spPr>
              <a:xfrm>
                <a:off x="1453969" y="1805706"/>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A75F13C-3229-493D-84A5-F5844F70B33B}"/>
                  </a:ext>
                </a:extLst>
              </p:cNvPr>
              <p:cNvSpPr>
                <a:spLocks noChangeAspect="1"/>
              </p:cNvSpPr>
              <p:nvPr/>
            </p:nvSpPr>
            <p:spPr>
              <a:xfrm rot="410265">
                <a:off x="2352815" y="1832128"/>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9A1A5DD-C7D0-4EAA-A8C6-9B20C273DA2A}"/>
                  </a:ext>
                </a:extLst>
              </p:cNvPr>
              <p:cNvSpPr>
                <a:spLocks noChangeAspect="1"/>
              </p:cNvSpPr>
              <p:nvPr/>
            </p:nvSpPr>
            <p:spPr>
              <a:xfrm rot="410265">
                <a:off x="1018548" y="2718032"/>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4" name="椭圆 43">
                <a:extLst>
                  <a:ext uri="{FF2B5EF4-FFF2-40B4-BE49-F238E27FC236}">
                    <a16:creationId xmlns:a16="http://schemas.microsoft.com/office/drawing/2014/main" id="{2861306E-1393-49F0-8973-603715A0234E}"/>
                  </a:ext>
                </a:extLst>
              </p:cNvPr>
              <p:cNvSpPr>
                <a:spLocks noChangeAspect="1"/>
              </p:cNvSpPr>
              <p:nvPr/>
            </p:nvSpPr>
            <p:spPr>
              <a:xfrm>
                <a:off x="2102235" y="2180852"/>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FC4B894F-C480-4CAC-9382-D90BC4ED1883}"/>
                  </a:ext>
                </a:extLst>
              </p:cNvPr>
              <p:cNvSpPr>
                <a:spLocks noChangeAspect="1"/>
              </p:cNvSpPr>
              <p:nvPr/>
            </p:nvSpPr>
            <p:spPr>
              <a:xfrm>
                <a:off x="1042655" y="1568754"/>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AC981A42-1F10-403D-97C6-1BB08F97889F}"/>
                  </a:ext>
                </a:extLst>
              </p:cNvPr>
              <p:cNvSpPr>
                <a:spLocks noChangeAspect="1"/>
              </p:cNvSpPr>
              <p:nvPr/>
            </p:nvSpPr>
            <p:spPr>
              <a:xfrm>
                <a:off x="3134064" y="1472332"/>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F75AB52A-7473-45CB-801B-02579FD390A3}"/>
                  </a:ext>
                </a:extLst>
              </p:cNvPr>
              <p:cNvSpPr>
                <a:spLocks noChangeAspect="1"/>
              </p:cNvSpPr>
              <p:nvPr/>
            </p:nvSpPr>
            <p:spPr>
              <a:xfrm rot="410265">
                <a:off x="1925177" y="2727485"/>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8" name="椭圆 47">
                <a:extLst>
                  <a:ext uri="{FF2B5EF4-FFF2-40B4-BE49-F238E27FC236}">
                    <a16:creationId xmlns:a16="http://schemas.microsoft.com/office/drawing/2014/main" id="{8E72966A-C48C-43DC-809C-8BA76A1902E9}"/>
                  </a:ext>
                </a:extLst>
              </p:cNvPr>
              <p:cNvSpPr>
                <a:spLocks noChangeAspect="1"/>
              </p:cNvSpPr>
              <p:nvPr/>
            </p:nvSpPr>
            <p:spPr>
              <a:xfrm>
                <a:off x="1509406" y="2137704"/>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058BD5D4-41E5-43F9-8257-6CB2BA9CF9A5}"/>
                  </a:ext>
                </a:extLst>
              </p:cNvPr>
              <p:cNvSpPr>
                <a:spLocks noChangeAspect="1"/>
              </p:cNvSpPr>
              <p:nvPr/>
            </p:nvSpPr>
            <p:spPr>
              <a:xfrm>
                <a:off x="1825871" y="166372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20" name="矩形 19">
                <a:extLst>
                  <a:ext uri="{FF2B5EF4-FFF2-40B4-BE49-F238E27FC236}">
                    <a16:creationId xmlns:a16="http://schemas.microsoft.com/office/drawing/2014/main" id="{1A6D9A52-7E83-4807-A1DD-A2B85AC391D6}"/>
                  </a:ext>
                </a:extLst>
              </p:cNvPr>
              <p:cNvSpPr/>
              <p:nvPr/>
            </p:nvSpPr>
            <p:spPr>
              <a:xfrm>
                <a:off x="203600" y="1229986"/>
                <a:ext cx="3255835" cy="202902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964086AA-FF9F-41D1-99C2-9851ADE36660}"/>
                  </a:ext>
                </a:extLst>
              </p:cNvPr>
              <p:cNvSpPr>
                <a:spLocks noChangeAspect="1"/>
              </p:cNvSpPr>
              <p:nvPr/>
            </p:nvSpPr>
            <p:spPr>
              <a:xfrm rot="410265">
                <a:off x="1430846" y="2395232"/>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90" name="椭圆 89">
                <a:extLst>
                  <a:ext uri="{FF2B5EF4-FFF2-40B4-BE49-F238E27FC236}">
                    <a16:creationId xmlns:a16="http://schemas.microsoft.com/office/drawing/2014/main" id="{911302C3-2137-4CD2-91EC-F46C27ABC79D}"/>
                  </a:ext>
                </a:extLst>
              </p:cNvPr>
              <p:cNvSpPr>
                <a:spLocks noChangeAspect="1"/>
              </p:cNvSpPr>
              <p:nvPr/>
            </p:nvSpPr>
            <p:spPr>
              <a:xfrm>
                <a:off x="2025865" y="1947974"/>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1" name="椭圆 90">
                <a:extLst>
                  <a:ext uri="{FF2B5EF4-FFF2-40B4-BE49-F238E27FC236}">
                    <a16:creationId xmlns:a16="http://schemas.microsoft.com/office/drawing/2014/main" id="{CC71420E-C946-43FA-B919-3AAD2CB8EE93}"/>
                  </a:ext>
                </a:extLst>
              </p:cNvPr>
              <p:cNvSpPr>
                <a:spLocks noChangeAspect="1"/>
              </p:cNvSpPr>
              <p:nvPr/>
            </p:nvSpPr>
            <p:spPr>
              <a:xfrm>
                <a:off x="802019" y="1748847"/>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979E7CF6-CF43-44F5-B4CC-CDAAA7B11881}"/>
                  </a:ext>
                </a:extLst>
              </p:cNvPr>
              <p:cNvSpPr>
                <a:spLocks noChangeAspect="1"/>
              </p:cNvSpPr>
              <p:nvPr/>
            </p:nvSpPr>
            <p:spPr>
              <a:xfrm>
                <a:off x="1105215" y="2428780"/>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3" name="椭圆 92">
                <a:extLst>
                  <a:ext uri="{FF2B5EF4-FFF2-40B4-BE49-F238E27FC236}">
                    <a16:creationId xmlns:a16="http://schemas.microsoft.com/office/drawing/2014/main" id="{0961A82A-F37E-4F2C-AF30-0D37FC545491}"/>
                  </a:ext>
                </a:extLst>
              </p:cNvPr>
              <p:cNvSpPr>
                <a:spLocks noChangeAspect="1"/>
              </p:cNvSpPr>
              <p:nvPr/>
            </p:nvSpPr>
            <p:spPr>
              <a:xfrm>
                <a:off x="2255109" y="1422711"/>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5" name="椭圆 94">
                <a:extLst>
                  <a:ext uri="{FF2B5EF4-FFF2-40B4-BE49-F238E27FC236}">
                    <a16:creationId xmlns:a16="http://schemas.microsoft.com/office/drawing/2014/main" id="{6152EF27-8ADF-459E-904A-04C6D0B31381}"/>
                  </a:ext>
                </a:extLst>
              </p:cNvPr>
              <p:cNvSpPr>
                <a:spLocks noChangeAspect="1"/>
              </p:cNvSpPr>
              <p:nvPr/>
            </p:nvSpPr>
            <p:spPr>
              <a:xfrm rot="410265">
                <a:off x="800082" y="2866624"/>
                <a:ext cx="81928" cy="84489"/>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04" name="椭圆 103">
                <a:extLst>
                  <a:ext uri="{FF2B5EF4-FFF2-40B4-BE49-F238E27FC236}">
                    <a16:creationId xmlns:a16="http://schemas.microsoft.com/office/drawing/2014/main" id="{063FE17F-AAD4-4C28-B5B9-86BCD7C646FF}"/>
                  </a:ext>
                </a:extLst>
              </p:cNvPr>
              <p:cNvSpPr>
                <a:spLocks noChangeAspect="1"/>
              </p:cNvSpPr>
              <p:nvPr/>
            </p:nvSpPr>
            <p:spPr>
              <a:xfrm rot="410265">
                <a:off x="841337" y="1424404"/>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09" name="椭圆 108">
                <a:extLst>
                  <a:ext uri="{FF2B5EF4-FFF2-40B4-BE49-F238E27FC236}">
                    <a16:creationId xmlns:a16="http://schemas.microsoft.com/office/drawing/2014/main" id="{264E938C-374F-4478-8014-A80064C4D805}"/>
                  </a:ext>
                </a:extLst>
              </p:cNvPr>
              <p:cNvSpPr>
                <a:spLocks noChangeAspect="1"/>
              </p:cNvSpPr>
              <p:nvPr/>
            </p:nvSpPr>
            <p:spPr>
              <a:xfrm>
                <a:off x="2956662" y="2130574"/>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10" name="椭圆 109">
                <a:extLst>
                  <a:ext uri="{FF2B5EF4-FFF2-40B4-BE49-F238E27FC236}">
                    <a16:creationId xmlns:a16="http://schemas.microsoft.com/office/drawing/2014/main" id="{4D16164A-B65A-4BAF-A562-FD79C0B5B4EF}"/>
                  </a:ext>
                </a:extLst>
              </p:cNvPr>
              <p:cNvSpPr>
                <a:spLocks noChangeAspect="1"/>
              </p:cNvSpPr>
              <p:nvPr/>
            </p:nvSpPr>
            <p:spPr>
              <a:xfrm>
                <a:off x="2754641" y="1790329"/>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12" name="椭圆 111">
                <a:extLst>
                  <a:ext uri="{FF2B5EF4-FFF2-40B4-BE49-F238E27FC236}">
                    <a16:creationId xmlns:a16="http://schemas.microsoft.com/office/drawing/2014/main" id="{7F278E2F-ACA0-423F-9477-39AF3DD79BC7}"/>
                  </a:ext>
                </a:extLst>
              </p:cNvPr>
              <p:cNvSpPr>
                <a:spLocks noChangeAspect="1"/>
              </p:cNvSpPr>
              <p:nvPr/>
            </p:nvSpPr>
            <p:spPr>
              <a:xfrm>
                <a:off x="3286464" y="186928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a:extLst>
                  <a:ext uri="{FF2B5EF4-FFF2-40B4-BE49-F238E27FC236}">
                    <a16:creationId xmlns:a16="http://schemas.microsoft.com/office/drawing/2014/main" id="{405841ED-F262-4950-9133-A0E6C3C00F40}"/>
                  </a:ext>
                </a:extLst>
              </p:cNvPr>
              <p:cNvSpPr>
                <a:spLocks noChangeAspect="1"/>
              </p:cNvSpPr>
              <p:nvPr/>
            </p:nvSpPr>
            <p:spPr>
              <a:xfrm rot="410265">
                <a:off x="2570213" y="2394326"/>
                <a:ext cx="81928" cy="84489"/>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4" name="椭圆 113">
                <a:extLst>
                  <a:ext uri="{FF2B5EF4-FFF2-40B4-BE49-F238E27FC236}">
                    <a16:creationId xmlns:a16="http://schemas.microsoft.com/office/drawing/2014/main" id="{F69F3CBE-7F4F-47F9-81F0-270B2067B0D0}"/>
                  </a:ext>
                </a:extLst>
              </p:cNvPr>
              <p:cNvSpPr>
                <a:spLocks noChangeAspect="1"/>
              </p:cNvSpPr>
              <p:nvPr/>
            </p:nvSpPr>
            <p:spPr>
              <a:xfrm rot="410265">
                <a:off x="2403644" y="3025195"/>
                <a:ext cx="81928" cy="84489"/>
              </a:xfrm>
              <a:prstGeom prst="ellipse">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15" name="椭圆 114">
                <a:extLst>
                  <a:ext uri="{FF2B5EF4-FFF2-40B4-BE49-F238E27FC236}">
                    <a16:creationId xmlns:a16="http://schemas.microsoft.com/office/drawing/2014/main" id="{20FDB687-BAA9-4DFD-84B3-553A26DBFE34}"/>
                  </a:ext>
                </a:extLst>
              </p:cNvPr>
              <p:cNvSpPr>
                <a:spLocks noChangeAspect="1"/>
              </p:cNvSpPr>
              <p:nvPr/>
            </p:nvSpPr>
            <p:spPr>
              <a:xfrm rot="410265">
                <a:off x="2991977" y="2677867"/>
                <a:ext cx="81928" cy="84489"/>
              </a:xfrm>
              <a:prstGeom prst="ellipse">
                <a:avLst/>
              </a:prstGeom>
              <a:solidFill>
                <a:schemeClr val="accent5">
                  <a:lumMod val="60000"/>
                  <a:lumOff val="4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chemeClr val="accent2">
                      <a:lumMod val="75000"/>
                    </a:schemeClr>
                  </a:solidFill>
                </a:endParaRPr>
              </a:p>
            </p:txBody>
          </p:sp>
          <p:sp>
            <p:nvSpPr>
              <p:cNvPr id="119" name="椭圆 118">
                <a:extLst>
                  <a:ext uri="{FF2B5EF4-FFF2-40B4-BE49-F238E27FC236}">
                    <a16:creationId xmlns:a16="http://schemas.microsoft.com/office/drawing/2014/main" id="{E0D299AE-68F4-4CB5-B100-EE6EF3F5E034}"/>
                  </a:ext>
                </a:extLst>
              </p:cNvPr>
              <p:cNvSpPr>
                <a:spLocks noChangeAspect="1"/>
              </p:cNvSpPr>
              <p:nvPr/>
            </p:nvSpPr>
            <p:spPr>
              <a:xfrm>
                <a:off x="2513831" y="2137093"/>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文本框 130">
                <a:extLst>
                  <a:ext uri="{FF2B5EF4-FFF2-40B4-BE49-F238E27FC236}">
                    <a16:creationId xmlns:a16="http://schemas.microsoft.com/office/drawing/2014/main" id="{B3E01759-C4CC-41AA-B749-1DC769046012}"/>
                  </a:ext>
                </a:extLst>
              </p:cNvPr>
              <p:cNvSpPr txBox="1"/>
              <p:nvPr/>
            </p:nvSpPr>
            <p:spPr>
              <a:xfrm>
                <a:off x="573435" y="3314595"/>
                <a:ext cx="2454133" cy="461665"/>
              </a:xfrm>
              <a:prstGeom prst="rect">
                <a:avLst/>
              </a:prstGeom>
              <a:noFill/>
            </p:spPr>
            <p:txBody>
              <a:bodyPr wrap="none" rtlCol="0">
                <a:spAutoFit/>
              </a:bodyPr>
              <a:lstStyle/>
              <a:p>
                <a:pPr algn="ctr"/>
                <a:r>
                  <a:rPr lang="en-US" altLang="zh-CN" sz="2400" b="1" dirty="0"/>
                  <a:t>Text </a:t>
                </a:r>
                <a:r>
                  <a:rPr lang="en-US" altLang="zh-CN" sz="2400" b="1" dirty="0">
                    <a:latin typeface="Times New Roman" panose="02020603050405020304" pitchFamily="18" charset="0"/>
                    <a:cs typeface="Times New Roman" panose="02020603050405020304" pitchFamily="18" charset="0"/>
                  </a:rPr>
                  <a:t>Vector</a:t>
                </a:r>
                <a:r>
                  <a:rPr lang="en-US" altLang="zh-CN" sz="2400" b="1" dirty="0"/>
                  <a:t> Space</a:t>
                </a:r>
                <a:endParaRPr lang="zh-CN" altLang="en-US" sz="2400" b="1" dirty="0"/>
              </a:p>
            </p:txBody>
          </p:sp>
          <p:sp>
            <p:nvSpPr>
              <p:cNvPr id="135" name="椭圆 134">
                <a:extLst>
                  <a:ext uri="{FF2B5EF4-FFF2-40B4-BE49-F238E27FC236}">
                    <a16:creationId xmlns:a16="http://schemas.microsoft.com/office/drawing/2014/main" id="{AC5D3B25-4D92-421A-BD5D-066CC9D97751}"/>
                  </a:ext>
                </a:extLst>
              </p:cNvPr>
              <p:cNvSpPr>
                <a:spLocks noChangeAspect="1"/>
              </p:cNvSpPr>
              <p:nvPr/>
            </p:nvSpPr>
            <p:spPr>
              <a:xfrm>
                <a:off x="502702" y="1730572"/>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nvGrpSpPr>
            <p:cNvPr id="7" name="组合 6">
              <a:extLst>
                <a:ext uri="{FF2B5EF4-FFF2-40B4-BE49-F238E27FC236}">
                  <a16:creationId xmlns:a16="http://schemas.microsoft.com/office/drawing/2014/main" id="{929F9C2C-60F6-4506-8DD7-654FDCBDD62E}"/>
                </a:ext>
              </a:extLst>
            </p:cNvPr>
            <p:cNvGrpSpPr/>
            <p:nvPr/>
          </p:nvGrpSpPr>
          <p:grpSpPr>
            <a:xfrm>
              <a:off x="4692090" y="1575111"/>
              <a:ext cx="827631" cy="987394"/>
              <a:chOff x="4692090" y="1575111"/>
              <a:chExt cx="827631" cy="987394"/>
            </a:xfrm>
          </p:grpSpPr>
          <p:sp>
            <p:nvSpPr>
              <p:cNvPr id="146" name="椭圆 145">
                <a:extLst>
                  <a:ext uri="{FF2B5EF4-FFF2-40B4-BE49-F238E27FC236}">
                    <a16:creationId xmlns:a16="http://schemas.microsoft.com/office/drawing/2014/main" id="{34F6B1DF-EA15-4740-A826-FC369CD76A87}"/>
                  </a:ext>
                </a:extLst>
              </p:cNvPr>
              <p:cNvSpPr>
                <a:spLocks noChangeAspect="1"/>
              </p:cNvSpPr>
              <p:nvPr/>
            </p:nvSpPr>
            <p:spPr>
              <a:xfrm>
                <a:off x="4692090" y="2325616"/>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7" name="椭圆 146">
                <a:extLst>
                  <a:ext uri="{FF2B5EF4-FFF2-40B4-BE49-F238E27FC236}">
                    <a16:creationId xmlns:a16="http://schemas.microsoft.com/office/drawing/2014/main" id="{66B73D96-60DC-41D5-8BE6-D6EEC50E84C3}"/>
                  </a:ext>
                </a:extLst>
              </p:cNvPr>
              <p:cNvSpPr>
                <a:spLocks noChangeAspect="1"/>
              </p:cNvSpPr>
              <p:nvPr/>
            </p:nvSpPr>
            <p:spPr>
              <a:xfrm>
                <a:off x="5437793" y="1575111"/>
                <a:ext cx="81928" cy="844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a:extLst>
                  <a:ext uri="{FF2B5EF4-FFF2-40B4-BE49-F238E27FC236}">
                    <a16:creationId xmlns:a16="http://schemas.microsoft.com/office/drawing/2014/main" id="{F5EEACEE-AE15-4C5A-8A00-6D924DE4D4D9}"/>
                  </a:ext>
                </a:extLst>
              </p:cNvPr>
              <p:cNvSpPr>
                <a:spLocks noChangeAspect="1"/>
              </p:cNvSpPr>
              <p:nvPr/>
            </p:nvSpPr>
            <p:spPr>
              <a:xfrm>
                <a:off x="4844490" y="2478016"/>
                <a:ext cx="81928" cy="84489"/>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grpSp>
      <p:sp>
        <p:nvSpPr>
          <p:cNvPr id="143" name="文本框 142">
            <a:extLst>
              <a:ext uri="{FF2B5EF4-FFF2-40B4-BE49-F238E27FC236}">
                <a16:creationId xmlns:a16="http://schemas.microsoft.com/office/drawing/2014/main" id="{207B2590-BF9F-4C60-AE7B-61D0A4582FBB}"/>
              </a:ext>
            </a:extLst>
          </p:cNvPr>
          <p:cNvSpPr txBox="1"/>
          <p:nvPr/>
        </p:nvSpPr>
        <p:spPr>
          <a:xfrm>
            <a:off x="4334684" y="2903505"/>
            <a:ext cx="1351652" cy="338554"/>
          </a:xfrm>
          <a:prstGeom prst="rect">
            <a:avLst/>
          </a:prstGeom>
          <a:noFill/>
        </p:spPr>
        <p:txBody>
          <a:bodyPr wrap="none" rtlCol="0">
            <a:spAutoFit/>
          </a:bodyPr>
          <a:lstStyle/>
          <a:p>
            <a:r>
              <a:rPr lang="en-US" altLang="zh-CN" sz="1600" dirty="0"/>
              <a:t>…</a:t>
            </a:r>
            <a:r>
              <a:rPr lang="en-US" altLang="zh-CN" sz="1600" b="1" dirty="0" err="1">
                <a:latin typeface="Times New Roman" panose="02020603050405020304" pitchFamily="18" charset="0"/>
                <a:cs typeface="Times New Roman" panose="02020603050405020304" pitchFamily="18" charset="0"/>
              </a:rPr>
              <a:t>Files.walk</a:t>
            </a:r>
            <a:r>
              <a:rPr lang="en-US" altLang="zh-CN" sz="1600" dirty="0"/>
              <a:t>…</a:t>
            </a:r>
            <a:endParaRPr lang="zh-CN" altLang="en-US" sz="1600" dirty="0"/>
          </a:p>
        </p:txBody>
      </p:sp>
      <p:cxnSp>
        <p:nvCxnSpPr>
          <p:cNvPr id="312" name="连接符: 曲线 311">
            <a:extLst>
              <a:ext uri="{FF2B5EF4-FFF2-40B4-BE49-F238E27FC236}">
                <a16:creationId xmlns:a16="http://schemas.microsoft.com/office/drawing/2014/main" id="{A8CBC354-83B2-4A59-B190-7FD3F86EC74E}"/>
              </a:ext>
            </a:extLst>
          </p:cNvPr>
          <p:cNvCxnSpPr>
            <a:cxnSpLocks/>
            <a:stCxn id="338" idx="1"/>
            <a:endCxn id="20" idx="3"/>
          </p:cNvCxnSpPr>
          <p:nvPr/>
        </p:nvCxnSpPr>
        <p:spPr>
          <a:xfrm rot="10800000">
            <a:off x="6409817" y="2395416"/>
            <a:ext cx="1941308" cy="1238121"/>
          </a:xfrm>
          <a:prstGeom prst="curvedConnector3">
            <a:avLst>
              <a:gd name="adj1" fmla="val 50000"/>
            </a:avLst>
          </a:prstGeom>
          <a:ln w="19050">
            <a:tailEnd type="triangle"/>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cxnSp>
        <p:nvCxnSpPr>
          <p:cNvPr id="314" name="连接符: 曲线 313">
            <a:extLst>
              <a:ext uri="{FF2B5EF4-FFF2-40B4-BE49-F238E27FC236}">
                <a16:creationId xmlns:a16="http://schemas.microsoft.com/office/drawing/2014/main" id="{6BC5DD43-89C1-4112-A75D-EBD720D9A201}"/>
              </a:ext>
            </a:extLst>
          </p:cNvPr>
          <p:cNvCxnSpPr>
            <a:cxnSpLocks/>
            <a:stCxn id="338" idx="1"/>
            <a:endCxn id="64" idx="3"/>
          </p:cNvCxnSpPr>
          <p:nvPr/>
        </p:nvCxnSpPr>
        <p:spPr>
          <a:xfrm rot="10800000" flipV="1">
            <a:off x="6409817" y="3633536"/>
            <a:ext cx="1941308" cy="1406086"/>
          </a:xfrm>
          <a:prstGeom prst="curvedConnector3">
            <a:avLst>
              <a:gd name="adj1" fmla="val 50000"/>
            </a:avLst>
          </a:prstGeom>
          <a:ln w="19050">
            <a:tailEnd type="triangle"/>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338" name="图片 337">
            <a:extLst>
              <a:ext uri="{FF2B5EF4-FFF2-40B4-BE49-F238E27FC236}">
                <a16:creationId xmlns:a16="http://schemas.microsoft.com/office/drawing/2014/main" id="{47ED5192-6C11-4C33-A4F5-22AC5647F091}"/>
              </a:ext>
            </a:extLst>
          </p:cNvPr>
          <p:cNvPicPr>
            <a:picLocks noChangeAspect="1"/>
          </p:cNvPicPr>
          <p:nvPr/>
        </p:nvPicPr>
        <p:blipFill>
          <a:blip r:embed="rId6"/>
          <a:stretch>
            <a:fillRect/>
          </a:stretch>
        </p:blipFill>
        <p:spPr>
          <a:xfrm>
            <a:off x="8351125" y="1944797"/>
            <a:ext cx="3505504" cy="3377477"/>
          </a:xfrm>
          <a:prstGeom prst="rect">
            <a:avLst/>
          </a:prstGeom>
        </p:spPr>
      </p:pic>
      <p:sp>
        <p:nvSpPr>
          <p:cNvPr id="152" name="文本框 151">
            <a:extLst>
              <a:ext uri="{FF2B5EF4-FFF2-40B4-BE49-F238E27FC236}">
                <a16:creationId xmlns:a16="http://schemas.microsoft.com/office/drawing/2014/main" id="{AAF0C4C5-D05C-7B43-BD55-A8A6579D78B0}"/>
              </a:ext>
            </a:extLst>
          </p:cNvPr>
          <p:cNvSpPr txBox="1"/>
          <p:nvPr/>
        </p:nvSpPr>
        <p:spPr>
          <a:xfrm>
            <a:off x="0" y="256394"/>
            <a:ext cx="4001416"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Summary Generation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153" name="文本框 152">
            <a:extLst>
              <a:ext uri="{FF2B5EF4-FFF2-40B4-BE49-F238E27FC236}">
                <a16:creationId xmlns:a16="http://schemas.microsoft.com/office/drawing/2014/main" id="{3915C8B2-1209-B040-87A0-4D94BA225DDD}"/>
              </a:ext>
            </a:extLst>
          </p:cNvPr>
          <p:cNvSpPr txBox="1"/>
          <p:nvPr/>
        </p:nvSpPr>
        <p:spPr>
          <a:xfrm>
            <a:off x="6341724" y="4596935"/>
            <a:ext cx="4072742" cy="707886"/>
          </a:xfrm>
          <a:prstGeom prst="rect">
            <a:avLst/>
          </a:prstGeom>
          <a:noFill/>
        </p:spPr>
        <p:txBody>
          <a:bodyPr wrap="square" rtlCol="0">
            <a:spAutoFit/>
          </a:bodyPr>
          <a:lstStyle/>
          <a:p>
            <a:pPr algn="ctr"/>
            <a:r>
              <a:rPr lang="en-US" altLang="zh-CN" sz="2000" b="1" dirty="0" smtClean="0">
                <a:solidFill>
                  <a:srgbClr val="FF0000"/>
                </a:solidFill>
                <a:latin typeface="Times New Roman" panose="02020603050405020304" pitchFamily="18" charset="0"/>
                <a:cs typeface="Times New Roman" panose="02020603050405020304" pitchFamily="18" charset="0"/>
              </a:rPr>
              <a:t>Most Relevant </a:t>
            </a:r>
            <a:r>
              <a:rPr lang="en-US" altLang="zh-CN" sz="2000" b="1" dirty="0">
                <a:solidFill>
                  <a:srgbClr val="FF0000"/>
                </a:solidFill>
                <a:latin typeface="Times New Roman" panose="02020603050405020304" pitchFamily="18" charset="0"/>
                <a:cs typeface="Times New Roman" panose="02020603050405020304" pitchFamily="18" charset="0"/>
              </a:rPr>
              <a:t>Methods</a:t>
            </a:r>
          </a:p>
          <a:p>
            <a:pPr algn="ctr"/>
            <a:r>
              <a:rPr lang="en-US" altLang="zh-CN" sz="2000" b="1" dirty="0" smtClean="0">
                <a:solidFill>
                  <a:srgbClr val="FF0000"/>
                </a:solidFill>
                <a:latin typeface="Times New Roman" panose="02020603050405020304" pitchFamily="18" charset="0"/>
                <a:ea typeface="Kaiti SC" charset="-122"/>
                <a:cs typeface="Times New Roman" panose="02020603050405020304" pitchFamily="18" charset="0"/>
              </a:rPr>
              <a:t>Most Relevant </a:t>
            </a:r>
            <a:r>
              <a:rPr lang="en-US" altLang="zh-CN" sz="2000" b="1" dirty="0">
                <a:solidFill>
                  <a:srgbClr val="FF0000"/>
                </a:solidFill>
                <a:latin typeface="Times New Roman" panose="02020603050405020304" pitchFamily="18" charset="0"/>
                <a:ea typeface="Kaiti SC" charset="-122"/>
                <a:cs typeface="Times New Roman" panose="02020603050405020304" pitchFamily="18" charset="0"/>
              </a:rPr>
              <a:t>Sentences</a:t>
            </a:r>
            <a:endParaRPr lang="en-US" altLang="zh-CN" sz="2000" dirty="0">
              <a:solidFill>
                <a:srgbClr val="FF0000"/>
              </a:solidFill>
              <a:latin typeface="Kaiti SC" charset="-122"/>
              <a:ea typeface="Kaiti SC" charset="-122"/>
            </a:endParaRPr>
          </a:p>
        </p:txBody>
      </p:sp>
    </p:spTree>
    <p:extLst>
      <p:ext uri="{BB962C8B-B14F-4D97-AF65-F5344CB8AC3E}">
        <p14:creationId xmlns:p14="http://schemas.microsoft.com/office/powerpoint/2010/main" val="4022487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38"/>
                                        </p:tgtEl>
                                      </p:cBhvr>
                                    </p:animEffect>
                                    <p:set>
                                      <p:cBhvr>
                                        <p:cTn id="7" dur="1" fill="hold">
                                          <p:stCondLst>
                                            <p:cond delay="499"/>
                                          </p:stCondLst>
                                        </p:cTn>
                                        <p:tgtEl>
                                          <p:spTgt spid="33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2"/>
                                        </p:tgtEl>
                                      </p:cBhvr>
                                    </p:animEffect>
                                    <p:set>
                                      <p:cBhvr>
                                        <p:cTn id="10" dur="1" fill="hold">
                                          <p:stCondLst>
                                            <p:cond delay="499"/>
                                          </p:stCondLst>
                                        </p:cTn>
                                        <p:tgtEl>
                                          <p:spTgt spid="312"/>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14"/>
                                        </p:tgtEl>
                                      </p:cBhvr>
                                    </p:animEffect>
                                    <p:set>
                                      <p:cBhvr>
                                        <p:cTn id="13" dur="1" fill="hold">
                                          <p:stCondLst>
                                            <p:cond delay="499"/>
                                          </p:stCondLst>
                                        </p:cTn>
                                        <p:tgtEl>
                                          <p:spTgt spid="314"/>
                                        </p:tgtEl>
                                        <p:attrNameLst>
                                          <p:attrName>style.visibility</p:attrName>
                                        </p:attrNameLst>
                                      </p:cBhvr>
                                      <p:to>
                                        <p:strVal val="hidden"/>
                                      </p:to>
                                    </p:set>
                                  </p:childTnLst>
                                </p:cTn>
                              </p:par>
                              <p:par>
                                <p:cTn id="14" presetID="2" presetClass="entr" presetSubtype="8"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 calcmode="lin" valueType="num">
                                      <p:cBhvr additive="base">
                                        <p:cTn id="16" dur="250" fill="hold"/>
                                        <p:tgtEl>
                                          <p:spTgt spid="168"/>
                                        </p:tgtEl>
                                        <p:attrNameLst>
                                          <p:attrName>ppt_x</p:attrName>
                                        </p:attrNameLst>
                                      </p:cBhvr>
                                      <p:tavLst>
                                        <p:tav tm="0">
                                          <p:val>
                                            <p:strVal val="0-#ppt_w/2"/>
                                          </p:val>
                                        </p:tav>
                                        <p:tav tm="100000">
                                          <p:val>
                                            <p:strVal val="#ppt_x"/>
                                          </p:val>
                                        </p:tav>
                                      </p:tavLst>
                                    </p:anim>
                                    <p:anim calcmode="lin" valueType="num">
                                      <p:cBhvr additive="base">
                                        <p:cTn id="17" dur="250" fill="hold"/>
                                        <p:tgtEl>
                                          <p:spTgt spid="16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182"/>
                                        </p:tgtEl>
                                        <p:attrNameLst>
                                          <p:attrName>style.visibility</p:attrName>
                                        </p:attrNameLst>
                                      </p:cBhvr>
                                      <p:to>
                                        <p:strVal val="visible"/>
                                      </p:to>
                                    </p:set>
                                    <p:anim calcmode="lin" valueType="num">
                                      <p:cBhvr additive="base">
                                        <p:cTn id="22" dur="250" fill="hold"/>
                                        <p:tgtEl>
                                          <p:spTgt spid="182"/>
                                        </p:tgtEl>
                                        <p:attrNameLst>
                                          <p:attrName>ppt_x</p:attrName>
                                        </p:attrNameLst>
                                      </p:cBhvr>
                                      <p:tavLst>
                                        <p:tav tm="0">
                                          <p:val>
                                            <p:strVal val="#ppt_x"/>
                                          </p:val>
                                        </p:tav>
                                        <p:tav tm="100000">
                                          <p:val>
                                            <p:strVal val="#ppt_x"/>
                                          </p:val>
                                        </p:tav>
                                      </p:tavLst>
                                    </p:anim>
                                    <p:anim calcmode="lin" valueType="num">
                                      <p:cBhvr additive="base">
                                        <p:cTn id="23" dur="250" fill="hold"/>
                                        <p:tgtEl>
                                          <p:spTgt spid="182"/>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177"/>
                                        </p:tgtEl>
                                        <p:attrNameLst>
                                          <p:attrName>style.visibility</p:attrName>
                                        </p:attrNameLst>
                                      </p:cBhvr>
                                      <p:to>
                                        <p:strVal val="visible"/>
                                      </p:to>
                                    </p:set>
                                    <p:anim calcmode="lin" valueType="num">
                                      <p:cBhvr additive="base">
                                        <p:cTn id="26" dur="250" fill="hold"/>
                                        <p:tgtEl>
                                          <p:spTgt spid="177"/>
                                        </p:tgtEl>
                                        <p:attrNameLst>
                                          <p:attrName>ppt_x</p:attrName>
                                        </p:attrNameLst>
                                      </p:cBhvr>
                                      <p:tavLst>
                                        <p:tav tm="0">
                                          <p:val>
                                            <p:strVal val="#ppt_x"/>
                                          </p:val>
                                        </p:tav>
                                        <p:tav tm="100000">
                                          <p:val>
                                            <p:strVal val="#ppt_x"/>
                                          </p:val>
                                        </p:tav>
                                      </p:tavLst>
                                    </p:anim>
                                    <p:anim calcmode="lin" valueType="num">
                                      <p:cBhvr additive="base">
                                        <p:cTn id="27" dur="250" fill="hold"/>
                                        <p:tgtEl>
                                          <p:spTgt spid="177"/>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23"/>
                                        </p:tgtEl>
                                        <p:attrNameLst>
                                          <p:attrName>style.visibility</p:attrName>
                                        </p:attrNameLst>
                                      </p:cBhvr>
                                      <p:to>
                                        <p:strVal val="visible"/>
                                      </p:to>
                                    </p:set>
                                    <p:animEffect transition="in" filter="wipe(left)">
                                      <p:cBhvr>
                                        <p:cTn id="32" dur="250"/>
                                        <p:tgtEl>
                                          <p:spTgt spid="123"/>
                                        </p:tgtEl>
                                      </p:cBhvr>
                                    </p:animEffect>
                                  </p:childTnLst>
                                </p:cTn>
                              </p:par>
                              <p:par>
                                <p:cTn id="33" presetID="22" presetClass="entr" presetSubtype="8" fill="hold" nodeType="withEffect">
                                  <p:stCondLst>
                                    <p:cond delay="0"/>
                                  </p:stCondLst>
                                  <p:childTnLst>
                                    <p:set>
                                      <p:cBhvr>
                                        <p:cTn id="34" dur="1" fill="hold">
                                          <p:stCondLst>
                                            <p:cond delay="0"/>
                                          </p:stCondLst>
                                        </p:cTn>
                                        <p:tgtEl>
                                          <p:spTgt spid="125"/>
                                        </p:tgtEl>
                                        <p:attrNameLst>
                                          <p:attrName>style.visibility</p:attrName>
                                        </p:attrNameLst>
                                      </p:cBhvr>
                                      <p:to>
                                        <p:strVal val="visible"/>
                                      </p:to>
                                    </p:set>
                                    <p:animEffect transition="in" filter="wipe(left)">
                                      <p:cBhvr>
                                        <p:cTn id="35" dur="250"/>
                                        <p:tgtEl>
                                          <p:spTgt spid="125"/>
                                        </p:tgtEl>
                                      </p:cBhvr>
                                    </p:animEffect>
                                  </p:childTnLst>
                                </p:cTn>
                              </p:par>
                              <p:par>
                                <p:cTn id="36" presetID="22" presetClass="entr" presetSubtype="8" fill="hold" nodeType="with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wipe(left)">
                                      <p:cBhvr>
                                        <p:cTn id="38" dur="250"/>
                                        <p:tgtEl>
                                          <p:spTgt spid="86"/>
                                        </p:tgtEl>
                                      </p:cBhvr>
                                    </p:animEffect>
                                  </p:childTnLst>
                                </p:cTn>
                              </p:par>
                              <p:par>
                                <p:cTn id="39" presetID="22" presetClass="entr" presetSubtype="8"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wipe(left)">
                                      <p:cBhvr>
                                        <p:cTn id="41" dur="250"/>
                                        <p:tgtEl>
                                          <p:spTgt spid="8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wipe(down)">
                                      <p:cBhvr>
                                        <p:cTn id="46" dur="250"/>
                                        <p:tgtEl>
                                          <p:spTgt spid="13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43"/>
                                        </p:tgtEl>
                                        <p:attrNameLst>
                                          <p:attrName>style.visibility</p:attrName>
                                        </p:attrNameLst>
                                      </p:cBhvr>
                                      <p:to>
                                        <p:strVal val="visible"/>
                                      </p:to>
                                    </p:set>
                                    <p:animEffect transition="in" filter="wipe(down)">
                                      <p:cBhvr>
                                        <p:cTn id="49" dur="250"/>
                                        <p:tgtEl>
                                          <p:spTgt spid="143"/>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33"/>
                                        </p:tgtEl>
                                        <p:attrNameLst>
                                          <p:attrName>style.visibility</p:attrName>
                                        </p:attrNameLst>
                                      </p:cBhvr>
                                      <p:to>
                                        <p:strVal val="visible"/>
                                      </p:to>
                                    </p:set>
                                    <p:animEffect transition="in" filter="wipe(down)">
                                      <p:cBhvr>
                                        <p:cTn id="52" dur="250"/>
                                        <p:tgtEl>
                                          <p:spTgt spid="13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05"/>
                                        </p:tgtEl>
                                        <p:attrNameLst>
                                          <p:attrName>style.visibility</p:attrName>
                                        </p:attrNameLst>
                                      </p:cBhvr>
                                      <p:to>
                                        <p:strVal val="visible"/>
                                      </p:to>
                                    </p:set>
                                    <p:animEffect transition="in" filter="wipe(down)">
                                      <p:cBhvr>
                                        <p:cTn id="55" dur="250"/>
                                        <p:tgtEl>
                                          <p:spTgt spid="105"/>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wipe(down)">
                                      <p:cBhvr>
                                        <p:cTn id="58" dur="250"/>
                                        <p:tgtEl>
                                          <p:spTgt spid="107"/>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137"/>
                                        </p:tgtEl>
                                        <p:attrNameLst>
                                          <p:attrName>style.visibility</p:attrName>
                                        </p:attrNameLst>
                                      </p:cBhvr>
                                      <p:to>
                                        <p:strVal val="visible"/>
                                      </p:to>
                                    </p:set>
                                    <p:animEffect transition="in" filter="wipe(down)">
                                      <p:cBhvr>
                                        <p:cTn id="61" dur="250"/>
                                        <p:tgtEl>
                                          <p:spTgt spid="137"/>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142"/>
                                        </p:tgtEl>
                                        <p:attrNameLst>
                                          <p:attrName>style.visibility</p:attrName>
                                        </p:attrNameLst>
                                      </p:cBhvr>
                                      <p:to>
                                        <p:strVal val="visible"/>
                                      </p:to>
                                    </p:set>
                                    <p:animEffect transition="in" filter="wipe(down)">
                                      <p:cBhvr>
                                        <p:cTn id="64" dur="250"/>
                                        <p:tgtEl>
                                          <p:spTgt spid="14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136"/>
                                        </p:tgtEl>
                                        <p:attrNameLst>
                                          <p:attrName>style.visibility</p:attrName>
                                        </p:attrNameLst>
                                      </p:cBhvr>
                                      <p:to>
                                        <p:strVal val="visible"/>
                                      </p:to>
                                    </p:set>
                                    <p:animEffect transition="in" filter="wipe(down)">
                                      <p:cBhvr>
                                        <p:cTn id="67" dur="250"/>
                                        <p:tgtEl>
                                          <p:spTgt spid="136"/>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wipe(down)">
                                      <p:cBhvr>
                                        <p:cTn id="70" dur="250"/>
                                        <p:tgtEl>
                                          <p:spTgt spid="106"/>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wipe(down)">
                                      <p:cBhvr>
                                        <p:cTn id="73" dur="250"/>
                                        <p:tgtEl>
                                          <p:spTgt spid="108"/>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wipe(left)">
                                      <p:cBhvr>
                                        <p:cTn id="78" dur="250"/>
                                        <p:tgtEl>
                                          <p:spTgt spid="26"/>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6"/>
                                        </p:tgtEl>
                                        <p:attrNameLst>
                                          <p:attrName>style.visibility</p:attrName>
                                        </p:attrNameLst>
                                      </p:cBhvr>
                                      <p:to>
                                        <p:strVal val="visible"/>
                                      </p:to>
                                    </p:set>
                                    <p:animEffect transition="in" filter="wipe(left)">
                                      <p:cBhvr>
                                        <p:cTn id="81" dur="500"/>
                                        <p:tgtEl>
                                          <p:spTgt spid="6"/>
                                        </p:tgtEl>
                                      </p:cBhvr>
                                    </p:animEffect>
                                  </p:childTnLst>
                                </p:cTn>
                              </p:par>
                              <p:par>
                                <p:cTn id="82" presetID="22" presetClass="entr" presetSubtype="8" fill="hold" nodeType="withEffect">
                                  <p:stCondLst>
                                    <p:cond delay="0"/>
                                  </p:stCondLst>
                                  <p:childTnLst>
                                    <p:set>
                                      <p:cBhvr>
                                        <p:cTn id="83" dur="1" fill="hold">
                                          <p:stCondLst>
                                            <p:cond delay="0"/>
                                          </p:stCondLst>
                                        </p:cTn>
                                        <p:tgtEl>
                                          <p:spTgt spid="1028"/>
                                        </p:tgtEl>
                                        <p:attrNameLst>
                                          <p:attrName>style.visibility</p:attrName>
                                        </p:attrNameLst>
                                      </p:cBhvr>
                                      <p:to>
                                        <p:strVal val="visible"/>
                                      </p:to>
                                    </p:set>
                                    <p:animEffect transition="in" filter="wipe(left)">
                                      <p:cBhvr>
                                        <p:cTn id="84" dur="250"/>
                                        <p:tgtEl>
                                          <p:spTgt spid="1028"/>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30"/>
                                        </p:tgtEl>
                                        <p:attrNameLst>
                                          <p:attrName>style.visibility</p:attrName>
                                        </p:attrNameLst>
                                      </p:cBhvr>
                                      <p:to>
                                        <p:strVal val="visible"/>
                                      </p:to>
                                    </p:set>
                                    <p:animEffect transition="in" filter="wipe(down)">
                                      <p:cBhvr>
                                        <p:cTn id="87" dur="250"/>
                                        <p:tgtEl>
                                          <p:spTgt spid="130"/>
                                        </p:tgtEl>
                                      </p:cBhvr>
                                    </p:animEffect>
                                  </p:childTnLst>
                                </p:cTn>
                              </p:par>
                              <p:par>
                                <p:cTn id="88" presetID="1" presetClass="entr" presetSubtype="0" fill="hold" grpId="0" nodeType="withEffect">
                                  <p:stCondLst>
                                    <p:cond delay="0"/>
                                  </p:stCondLst>
                                  <p:childTnLst>
                                    <p:set>
                                      <p:cBhvr>
                                        <p:cTn id="89" dur="1" fill="hold">
                                          <p:stCondLst>
                                            <p:cond delay="0"/>
                                          </p:stCondLst>
                                        </p:cTn>
                                        <p:tgtEl>
                                          <p:spTgt spid="1042"/>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nodeType="clickEffect">
                                  <p:stCondLst>
                                    <p:cond delay="0"/>
                                  </p:stCondLst>
                                  <p:childTnLst>
                                    <p:set>
                                      <p:cBhvr>
                                        <p:cTn id="93" dur="1" fill="hold">
                                          <p:stCondLst>
                                            <p:cond delay="0"/>
                                          </p:stCondLst>
                                        </p:cTn>
                                        <p:tgtEl>
                                          <p:spTgt spid="33"/>
                                        </p:tgtEl>
                                        <p:attrNameLst>
                                          <p:attrName>style.visibility</p:attrName>
                                        </p:attrNameLst>
                                      </p:cBhvr>
                                      <p:to>
                                        <p:strVal val="visible"/>
                                      </p:to>
                                    </p:set>
                                    <p:animEffect transition="in" filter="wipe(left)">
                                      <p:cBhvr>
                                        <p:cTn id="94" dur="250"/>
                                        <p:tgtEl>
                                          <p:spTgt spid="33"/>
                                        </p:tgtEl>
                                      </p:cBhvr>
                                    </p:animEffect>
                                  </p:childTnLst>
                                </p:cTn>
                              </p:par>
                              <p:par>
                                <p:cTn id="95" presetID="22" presetClass="entr" presetSubtype="8" fill="hold" nodeType="withEffect">
                                  <p:stCondLst>
                                    <p:cond delay="0"/>
                                  </p:stCondLst>
                                  <p:childTnLst>
                                    <p:set>
                                      <p:cBhvr>
                                        <p:cTn id="96" dur="1" fill="hold">
                                          <p:stCondLst>
                                            <p:cond delay="0"/>
                                          </p:stCondLst>
                                        </p:cTn>
                                        <p:tgtEl>
                                          <p:spTgt spid="197"/>
                                        </p:tgtEl>
                                        <p:attrNameLst>
                                          <p:attrName>style.visibility</p:attrName>
                                        </p:attrNameLst>
                                      </p:cBhvr>
                                      <p:to>
                                        <p:strVal val="visible"/>
                                      </p:to>
                                    </p:set>
                                    <p:animEffect transition="in" filter="wipe(left)">
                                      <p:cBhvr>
                                        <p:cTn id="97" dur="250"/>
                                        <p:tgtEl>
                                          <p:spTgt spid="197"/>
                                        </p:tgtEl>
                                      </p:cBhvr>
                                    </p:animEffect>
                                  </p:childTnLst>
                                </p:cTn>
                              </p:par>
                              <p:par>
                                <p:cTn id="98" presetID="1" presetClass="entr" presetSubtype="0" fill="hold" grpId="0" nodeType="withEffect">
                                  <p:stCondLst>
                                    <p:cond delay="0"/>
                                  </p:stCondLst>
                                  <p:childTnLst>
                                    <p:set>
                                      <p:cBhvr>
                                        <p:cTn id="99" dur="1" fill="hold">
                                          <p:stCondLst>
                                            <p:cond delay="0"/>
                                          </p:stCondLst>
                                        </p:cTn>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animBg="1"/>
      <p:bldP spid="107" grpId="0"/>
      <p:bldP spid="108" grpId="0"/>
      <p:bldP spid="130" grpId="0" animBg="1"/>
      <p:bldP spid="133" grpId="0" animBg="1"/>
      <p:bldP spid="134" grpId="0" animBg="1"/>
      <p:bldP spid="136" grpId="0" animBg="1"/>
      <p:bldP spid="137" grpId="0" animBg="1"/>
      <p:bldP spid="142" grpId="0"/>
      <p:bldP spid="1042" grpId="0"/>
      <p:bldP spid="6" grpId="0" animBg="1"/>
      <p:bldP spid="143" grpId="0"/>
      <p:bldP spid="15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8D45043D-1BC2-4A04-9AD4-973BE2B8D462}"/>
              </a:ext>
            </a:extLst>
          </p:cNvPr>
          <p:cNvSpPr txBox="1">
            <a:spLocks/>
          </p:cNvSpPr>
          <p:nvPr/>
        </p:nvSpPr>
        <p:spPr>
          <a:xfrm>
            <a:off x="3181546" y="3075712"/>
            <a:ext cx="4888459" cy="804151"/>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Evaluation </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文本框 29">
            <a:extLst>
              <a:ext uri="{FF2B5EF4-FFF2-40B4-BE49-F238E27FC236}">
                <a16:creationId xmlns:a16="http://schemas.microsoft.com/office/drawing/2014/main" id="{A3FA2D53-9CA9-430C-8CB6-28D890F886E7}"/>
              </a:ext>
            </a:extLst>
          </p:cNvPr>
          <p:cNvSpPr txBox="1"/>
          <p:nvPr/>
        </p:nvSpPr>
        <p:spPr>
          <a:xfrm>
            <a:off x="8070005" y="2906950"/>
            <a:ext cx="1023516" cy="889909"/>
          </a:xfrm>
          <a:prstGeom prst="rect">
            <a:avLst/>
          </a:prstGeom>
          <a:noFill/>
          <a:ln w="117475">
            <a:noFill/>
          </a:ln>
        </p:spPr>
        <p:txBody>
          <a:bodyPr wrap="none" rtlCol="0">
            <a:prstTxWarp prst="textPlain">
              <a:avLst/>
            </a:prstTxWarp>
            <a:spAutoFit/>
          </a:bodyPr>
          <a:lstStyle/>
          <a:p>
            <a:r>
              <a:rPr lang="en-US" altLang="zh-CN" spc="100" dirty="0">
                <a:solidFill>
                  <a:srgbClr val="5B9BD5"/>
                </a:solidFill>
                <a:latin typeface="Impact" panose="020B0806030902050204" pitchFamily="34" charset="0"/>
                <a:cs typeface="Arial" panose="020B0604020202020204" pitchFamily="34" charset="0"/>
              </a:rPr>
              <a:t>/03</a:t>
            </a:r>
            <a:endParaRPr lang="zh-CN" altLang="en-US" spc="100" dirty="0">
              <a:solidFill>
                <a:srgbClr val="5B9BD5"/>
              </a:solidFill>
              <a:latin typeface="Impact" panose="020B0806030902050204" pitchFamily="34" charset="0"/>
              <a:cs typeface="Arial" panose="020B0604020202020204" pitchFamily="34" charset="0"/>
            </a:endParaRPr>
          </a:p>
        </p:txBody>
      </p:sp>
      <p:cxnSp>
        <p:nvCxnSpPr>
          <p:cNvPr id="31" name="直接连接符 30">
            <a:extLst>
              <a:ext uri="{FF2B5EF4-FFF2-40B4-BE49-F238E27FC236}">
                <a16:creationId xmlns:a16="http://schemas.microsoft.com/office/drawing/2014/main" id="{8BB9B83B-B5A6-480F-AFC0-89E172A6C4BA}"/>
              </a:ext>
            </a:extLst>
          </p:cNvPr>
          <p:cNvCxnSpPr/>
          <p:nvPr/>
        </p:nvCxnSpPr>
        <p:spPr>
          <a:xfrm>
            <a:off x="3328630" y="3817664"/>
            <a:ext cx="5796000" cy="0"/>
          </a:xfrm>
          <a:prstGeom prst="line">
            <a:avLst/>
          </a:prstGeom>
          <a:ln w="12700">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22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F0C4C5-D05C-7B43-BD55-A8A6579D78B0}"/>
              </a:ext>
            </a:extLst>
          </p:cNvPr>
          <p:cNvSpPr txBox="1"/>
          <p:nvPr/>
        </p:nvSpPr>
        <p:spPr>
          <a:xfrm>
            <a:off x="0" y="256394"/>
            <a:ext cx="2098651"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Evaluation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pic>
        <p:nvPicPr>
          <p:cNvPr id="8" name="图片 7">
            <a:extLst>
              <a:ext uri="{FF2B5EF4-FFF2-40B4-BE49-F238E27FC236}">
                <a16:creationId xmlns:a16="http://schemas.microsoft.com/office/drawing/2014/main" id="{E827D974-6B02-2E4B-972C-027797B38F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248" y="2509556"/>
            <a:ext cx="2188025" cy="1789624"/>
          </a:xfrm>
          <a:prstGeom prst="rect">
            <a:avLst/>
          </a:prstGeom>
        </p:spPr>
      </p:pic>
      <p:pic>
        <p:nvPicPr>
          <p:cNvPr id="5" name="图片 4"/>
          <p:cNvPicPr>
            <a:picLocks noChangeAspect="1"/>
          </p:cNvPicPr>
          <p:nvPr/>
        </p:nvPicPr>
        <p:blipFill>
          <a:blip r:embed="rId4"/>
          <a:stretch>
            <a:fillRect/>
          </a:stretch>
        </p:blipFill>
        <p:spPr>
          <a:xfrm>
            <a:off x="6230927" y="2479735"/>
            <a:ext cx="2903798" cy="1928214"/>
          </a:xfrm>
          <a:prstGeom prst="rect">
            <a:avLst/>
          </a:prstGeom>
        </p:spPr>
      </p:pic>
      <p:pic>
        <p:nvPicPr>
          <p:cNvPr id="6" name="图片 5"/>
          <p:cNvPicPr>
            <a:picLocks noChangeAspect="1"/>
          </p:cNvPicPr>
          <p:nvPr/>
        </p:nvPicPr>
        <p:blipFill>
          <a:blip r:embed="rId5"/>
          <a:stretch>
            <a:fillRect/>
          </a:stretch>
        </p:blipFill>
        <p:spPr>
          <a:xfrm>
            <a:off x="9471363" y="2497783"/>
            <a:ext cx="2475798" cy="1910166"/>
          </a:xfrm>
          <a:prstGeom prst="rect">
            <a:avLst/>
          </a:prstGeom>
        </p:spPr>
      </p:pic>
      <p:pic>
        <p:nvPicPr>
          <p:cNvPr id="7" name="图片 6"/>
          <p:cNvPicPr>
            <a:picLocks noChangeAspect="1"/>
          </p:cNvPicPr>
          <p:nvPr/>
        </p:nvPicPr>
        <p:blipFill>
          <a:blip r:embed="rId6"/>
          <a:stretch>
            <a:fillRect/>
          </a:stretch>
        </p:blipFill>
        <p:spPr>
          <a:xfrm>
            <a:off x="3093720" y="2532585"/>
            <a:ext cx="2499360" cy="1875364"/>
          </a:xfrm>
          <a:prstGeom prst="rect">
            <a:avLst/>
          </a:prstGeom>
        </p:spPr>
      </p:pic>
      <p:sp>
        <p:nvSpPr>
          <p:cNvPr id="9" name="矩形 8">
            <a:extLst>
              <a:ext uri="{FF2B5EF4-FFF2-40B4-BE49-F238E27FC236}">
                <a16:creationId xmlns:a16="http://schemas.microsoft.com/office/drawing/2014/main" id="{0F137FAB-2B43-42D9-A824-735C08E4056A}"/>
              </a:ext>
            </a:extLst>
          </p:cNvPr>
          <p:cNvSpPr/>
          <p:nvPr/>
        </p:nvSpPr>
        <p:spPr>
          <a:xfrm>
            <a:off x="950331" y="4359397"/>
            <a:ext cx="1505541" cy="584775"/>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pPr algn="ctr"/>
            <a:r>
              <a:rPr lang="en-US" altLang="zh-CN" sz="3200" b="1" dirty="0" smtClean="0">
                <a:latin typeface="Times New Roman" panose="02020603050405020304" pitchFamily="18" charset="0"/>
                <a:cs typeface="Times New Roman" panose="02020603050405020304" pitchFamily="18" charset="0"/>
              </a:rPr>
              <a:t>Quality</a:t>
            </a:r>
            <a:endParaRPr lang="en-US" altLang="zh-CN" sz="3200" b="1" dirty="0">
              <a:latin typeface="Times New Roman" panose="02020603050405020304" pitchFamily="18" charset="0"/>
              <a:cs typeface="Times New Roman" panose="02020603050405020304" pitchFamily="18" charset="0"/>
            </a:endParaRPr>
          </a:p>
        </p:txBody>
      </p:sp>
      <p:sp>
        <p:nvSpPr>
          <p:cNvPr id="10" name="矩形 9">
            <a:extLst>
              <a:ext uri="{FF2B5EF4-FFF2-40B4-BE49-F238E27FC236}">
                <a16:creationId xmlns:a16="http://schemas.microsoft.com/office/drawing/2014/main" id="{0F137FAB-2B43-42D9-A824-735C08E4056A}"/>
              </a:ext>
            </a:extLst>
          </p:cNvPr>
          <p:cNvSpPr/>
          <p:nvPr/>
        </p:nvSpPr>
        <p:spPr>
          <a:xfrm>
            <a:off x="6686663" y="4369779"/>
            <a:ext cx="2032929" cy="584775"/>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pPr algn="ctr"/>
            <a:r>
              <a:rPr lang="en-US" altLang="zh-CN" sz="3200" b="1" dirty="0" smtClean="0">
                <a:latin typeface="Times New Roman" panose="02020603050405020304" pitchFamily="18" charset="0"/>
                <a:cs typeface="Times New Roman" panose="02020603050405020304" pitchFamily="18" charset="0"/>
              </a:rPr>
              <a:t>Usefulness</a:t>
            </a:r>
            <a:endParaRPr lang="en-US" altLang="zh-CN" sz="3200" b="1" dirty="0">
              <a:latin typeface="Times New Roman" panose="02020603050405020304" pitchFamily="18" charset="0"/>
              <a:cs typeface="Times New Roman" panose="02020603050405020304" pitchFamily="18" charset="0"/>
            </a:endParaRPr>
          </a:p>
        </p:txBody>
      </p:sp>
      <p:sp>
        <p:nvSpPr>
          <p:cNvPr id="11" name="矩形 10">
            <a:extLst>
              <a:ext uri="{FF2B5EF4-FFF2-40B4-BE49-F238E27FC236}">
                <a16:creationId xmlns:a16="http://schemas.microsoft.com/office/drawing/2014/main" id="{0F137FAB-2B43-42D9-A824-735C08E4056A}"/>
              </a:ext>
            </a:extLst>
          </p:cNvPr>
          <p:cNvSpPr/>
          <p:nvPr/>
        </p:nvSpPr>
        <p:spPr>
          <a:xfrm>
            <a:off x="3168238" y="4364588"/>
            <a:ext cx="2350323" cy="584775"/>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pPr algn="ctr"/>
            <a:r>
              <a:rPr lang="en-US" altLang="zh-CN" sz="3200" b="1" dirty="0">
                <a:latin typeface="Times New Roman" panose="02020603050405020304" pitchFamily="18" charset="0"/>
                <a:cs typeface="Times New Roman" panose="02020603050405020304" pitchFamily="18" charset="0"/>
              </a:rPr>
              <a:t>Comparison</a:t>
            </a:r>
          </a:p>
        </p:txBody>
      </p:sp>
      <p:sp>
        <p:nvSpPr>
          <p:cNvPr id="12" name="矩形 11">
            <a:extLst>
              <a:ext uri="{FF2B5EF4-FFF2-40B4-BE49-F238E27FC236}">
                <a16:creationId xmlns:a16="http://schemas.microsoft.com/office/drawing/2014/main" id="{0F137FAB-2B43-42D9-A824-735C08E4056A}"/>
              </a:ext>
            </a:extLst>
          </p:cNvPr>
          <p:cNvSpPr/>
          <p:nvPr/>
        </p:nvSpPr>
        <p:spPr>
          <a:xfrm>
            <a:off x="9741525" y="4369779"/>
            <a:ext cx="2060949" cy="584775"/>
          </a:xfrm>
          <a:prstGeom prst="rect">
            <a:avLst/>
          </a:prstGeom>
        </p:spPr>
        <p:txBody>
          <a:bodyPr wrap="none">
            <a:spAutoFit/>
          </a:bodyPr>
          <a:lstStyle>
            <a:defPPr>
              <a:defRPr lang="zh-CN"/>
            </a:defPPr>
            <a:lvl1pPr marL="0" algn="l" defTabSz="914312" rtl="0" eaLnBrk="1" latinLnBrk="0" hangingPunct="1">
              <a:defRPr sz="1800" kern="1200">
                <a:solidFill>
                  <a:schemeClr val="tx1"/>
                </a:solidFill>
                <a:latin typeface="+mn-lt"/>
                <a:ea typeface="+mn-ea"/>
                <a:cs typeface="+mn-cs"/>
              </a:defRPr>
            </a:lvl1pPr>
            <a:lvl2pPr marL="457157" algn="l" defTabSz="914312" rtl="0" eaLnBrk="1" latinLnBrk="0" hangingPunct="1">
              <a:defRPr sz="1800" kern="1200">
                <a:solidFill>
                  <a:schemeClr val="tx1"/>
                </a:solidFill>
                <a:latin typeface="+mn-lt"/>
                <a:ea typeface="+mn-ea"/>
                <a:cs typeface="+mn-cs"/>
              </a:defRPr>
            </a:lvl2pPr>
            <a:lvl3pPr marL="914312" algn="l" defTabSz="914312" rtl="0" eaLnBrk="1" latinLnBrk="0" hangingPunct="1">
              <a:defRPr sz="1800" kern="1200">
                <a:solidFill>
                  <a:schemeClr val="tx1"/>
                </a:solidFill>
                <a:latin typeface="+mn-lt"/>
                <a:ea typeface="+mn-ea"/>
                <a:cs typeface="+mn-cs"/>
              </a:defRPr>
            </a:lvl3pPr>
            <a:lvl4pPr marL="1371469" algn="l" defTabSz="914312" rtl="0" eaLnBrk="1" latinLnBrk="0" hangingPunct="1">
              <a:defRPr sz="1800" kern="1200">
                <a:solidFill>
                  <a:schemeClr val="tx1"/>
                </a:solidFill>
                <a:latin typeface="+mn-lt"/>
                <a:ea typeface="+mn-ea"/>
                <a:cs typeface="+mn-cs"/>
              </a:defRPr>
            </a:lvl4pPr>
            <a:lvl5pPr marL="1828625" algn="l" defTabSz="914312" rtl="0" eaLnBrk="1" latinLnBrk="0" hangingPunct="1">
              <a:defRPr sz="1800" kern="1200">
                <a:solidFill>
                  <a:schemeClr val="tx1"/>
                </a:solidFill>
                <a:latin typeface="+mn-lt"/>
                <a:ea typeface="+mn-ea"/>
                <a:cs typeface="+mn-cs"/>
              </a:defRPr>
            </a:lvl5pPr>
            <a:lvl6pPr marL="2285782" algn="l" defTabSz="914312" rtl="0" eaLnBrk="1" latinLnBrk="0" hangingPunct="1">
              <a:defRPr sz="1800" kern="1200">
                <a:solidFill>
                  <a:schemeClr val="tx1"/>
                </a:solidFill>
                <a:latin typeface="+mn-lt"/>
                <a:ea typeface="+mn-ea"/>
                <a:cs typeface="+mn-cs"/>
              </a:defRPr>
            </a:lvl6pPr>
            <a:lvl7pPr marL="2742937" algn="l" defTabSz="914312" rtl="0" eaLnBrk="1" latinLnBrk="0" hangingPunct="1">
              <a:defRPr sz="1800" kern="1200">
                <a:solidFill>
                  <a:schemeClr val="tx1"/>
                </a:solidFill>
                <a:latin typeface="+mn-lt"/>
                <a:ea typeface="+mn-ea"/>
                <a:cs typeface="+mn-cs"/>
              </a:defRPr>
            </a:lvl7pPr>
            <a:lvl8pPr marL="3200094" algn="l" defTabSz="914312" rtl="0" eaLnBrk="1" latinLnBrk="0" hangingPunct="1">
              <a:defRPr sz="1800" kern="1200">
                <a:solidFill>
                  <a:schemeClr val="tx1"/>
                </a:solidFill>
                <a:latin typeface="+mn-lt"/>
                <a:ea typeface="+mn-ea"/>
                <a:cs typeface="+mn-cs"/>
              </a:defRPr>
            </a:lvl8pPr>
            <a:lvl9pPr marL="3657250" algn="l" defTabSz="914312" rtl="0" eaLnBrk="1" latinLnBrk="0" hangingPunct="1">
              <a:defRPr sz="1800" kern="1200">
                <a:solidFill>
                  <a:schemeClr val="tx1"/>
                </a:solidFill>
                <a:latin typeface="+mn-lt"/>
                <a:ea typeface="+mn-ea"/>
                <a:cs typeface="+mn-cs"/>
              </a:defRPr>
            </a:lvl9pPr>
          </a:lstStyle>
          <a:p>
            <a:pPr algn="ctr"/>
            <a:r>
              <a:rPr lang="en-US" altLang="zh-CN" sz="3200" b="1" dirty="0">
                <a:latin typeface="Times New Roman" panose="02020603050405020304" pitchFamily="18" charset="0"/>
                <a:cs typeface="Times New Roman" panose="02020603050405020304" pitchFamily="18" charset="0"/>
              </a:rPr>
              <a:t>Variability</a:t>
            </a:r>
          </a:p>
        </p:txBody>
      </p:sp>
    </p:spTree>
    <p:extLst>
      <p:ext uri="{BB962C8B-B14F-4D97-AF65-F5344CB8AC3E}">
        <p14:creationId xmlns:p14="http://schemas.microsoft.com/office/powerpoint/2010/main" val="6630739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250" fill="hold"/>
                                        <p:tgtEl>
                                          <p:spTgt spid="9"/>
                                        </p:tgtEl>
                                        <p:attrNameLst>
                                          <p:attrName>ppt_x</p:attrName>
                                        </p:attrNameLst>
                                      </p:cBhvr>
                                      <p:tavLst>
                                        <p:tav tm="0">
                                          <p:val>
                                            <p:strVal val="#ppt_x"/>
                                          </p:val>
                                        </p:tav>
                                        <p:tav tm="100000">
                                          <p:val>
                                            <p:strVal val="#ppt_x"/>
                                          </p:val>
                                        </p:tav>
                                      </p:tavLst>
                                    </p:anim>
                                    <p:anim calcmode="lin" valueType="num">
                                      <p:cBhvr additive="base">
                                        <p:cTn id="8" dur="25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250" fill="hold"/>
                                        <p:tgtEl>
                                          <p:spTgt spid="10"/>
                                        </p:tgtEl>
                                        <p:attrNameLst>
                                          <p:attrName>ppt_x</p:attrName>
                                        </p:attrNameLst>
                                      </p:cBhvr>
                                      <p:tavLst>
                                        <p:tav tm="0">
                                          <p:val>
                                            <p:strVal val="#ppt_x"/>
                                          </p:val>
                                        </p:tav>
                                        <p:tav tm="100000">
                                          <p:val>
                                            <p:strVal val="#ppt_x"/>
                                          </p:val>
                                        </p:tav>
                                      </p:tavLst>
                                    </p:anim>
                                    <p:anim calcmode="lin" valueType="num">
                                      <p:cBhvr additive="base">
                                        <p:cTn id="12" dur="25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250" fill="hold"/>
                                        <p:tgtEl>
                                          <p:spTgt spid="11"/>
                                        </p:tgtEl>
                                        <p:attrNameLst>
                                          <p:attrName>ppt_x</p:attrName>
                                        </p:attrNameLst>
                                      </p:cBhvr>
                                      <p:tavLst>
                                        <p:tav tm="0">
                                          <p:val>
                                            <p:strVal val="#ppt_x"/>
                                          </p:val>
                                        </p:tav>
                                        <p:tav tm="100000">
                                          <p:val>
                                            <p:strVal val="#ppt_x"/>
                                          </p:val>
                                        </p:tav>
                                      </p:tavLst>
                                    </p:anim>
                                    <p:anim calcmode="lin" valueType="num">
                                      <p:cBhvr additive="base">
                                        <p:cTn id="16" dur="25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250" fill="hold"/>
                                        <p:tgtEl>
                                          <p:spTgt spid="12"/>
                                        </p:tgtEl>
                                        <p:attrNameLst>
                                          <p:attrName>ppt_x</p:attrName>
                                        </p:attrNameLst>
                                      </p:cBhvr>
                                      <p:tavLst>
                                        <p:tav tm="0">
                                          <p:val>
                                            <p:strVal val="#ppt_x"/>
                                          </p:val>
                                        </p:tav>
                                        <p:tav tm="100000">
                                          <p:val>
                                            <p:strVal val="#ppt_x"/>
                                          </p:val>
                                        </p:tav>
                                      </p:tavLst>
                                    </p:anim>
                                    <p:anim calcmode="lin" valueType="num">
                                      <p:cBhvr additive="base">
                                        <p:cTn id="20"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8D45043D-1BC2-4A04-9AD4-973BE2B8D462}"/>
              </a:ext>
            </a:extLst>
          </p:cNvPr>
          <p:cNvSpPr txBox="1">
            <a:spLocks/>
          </p:cNvSpPr>
          <p:nvPr/>
        </p:nvSpPr>
        <p:spPr>
          <a:xfrm>
            <a:off x="3181546" y="3075712"/>
            <a:ext cx="4888459" cy="721147"/>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latin typeface="Times New Roman" panose="02020603050405020304" pitchFamily="18" charset="0"/>
                <a:ea typeface="+mn-ea"/>
                <a:cs typeface="Times New Roman" panose="02020603050405020304" pitchFamily="18" charset="0"/>
              </a:rPr>
              <a:t>Motivation</a:t>
            </a:r>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3FA2D53-9CA9-430C-8CB6-28D890F886E7}"/>
              </a:ext>
            </a:extLst>
          </p:cNvPr>
          <p:cNvSpPr txBox="1"/>
          <p:nvPr/>
        </p:nvSpPr>
        <p:spPr>
          <a:xfrm>
            <a:off x="8070005" y="2906950"/>
            <a:ext cx="1023516" cy="889909"/>
          </a:xfrm>
          <a:prstGeom prst="rect">
            <a:avLst/>
          </a:prstGeom>
          <a:noFill/>
          <a:ln w="117475">
            <a:noFill/>
          </a:ln>
        </p:spPr>
        <p:txBody>
          <a:bodyPr wrap="none" rtlCol="0">
            <a:prstTxWarp prst="textPlain">
              <a:avLst/>
            </a:prstTxWarp>
            <a:spAutoFit/>
          </a:bodyPr>
          <a:lstStyle/>
          <a:p>
            <a:r>
              <a:rPr lang="en-US" altLang="zh-CN" spc="100" dirty="0">
                <a:solidFill>
                  <a:srgbClr val="5B9BD5"/>
                </a:solidFill>
                <a:latin typeface="Impact" panose="020B0806030902050204" pitchFamily="34" charset="0"/>
                <a:cs typeface="Arial" panose="020B0604020202020204" pitchFamily="34" charset="0"/>
              </a:rPr>
              <a:t>/01</a:t>
            </a:r>
            <a:endParaRPr lang="zh-CN" altLang="en-US" spc="100" dirty="0">
              <a:solidFill>
                <a:srgbClr val="5B9BD5"/>
              </a:solidFill>
              <a:latin typeface="Impact" panose="020B0806030902050204" pitchFamily="34" charset="0"/>
              <a:cs typeface="Arial" panose="020B0604020202020204" pitchFamily="34" charset="0"/>
            </a:endParaRPr>
          </a:p>
        </p:txBody>
      </p:sp>
      <p:cxnSp>
        <p:nvCxnSpPr>
          <p:cNvPr id="31" name="直接连接符 30">
            <a:extLst>
              <a:ext uri="{FF2B5EF4-FFF2-40B4-BE49-F238E27FC236}">
                <a16:creationId xmlns:a16="http://schemas.microsoft.com/office/drawing/2014/main" id="{8BB9B83B-B5A6-480F-AFC0-89E172A6C4BA}"/>
              </a:ext>
            </a:extLst>
          </p:cNvPr>
          <p:cNvCxnSpPr/>
          <p:nvPr/>
        </p:nvCxnSpPr>
        <p:spPr>
          <a:xfrm>
            <a:off x="3328630" y="3817664"/>
            <a:ext cx="5796000" cy="0"/>
          </a:xfrm>
          <a:prstGeom prst="line">
            <a:avLst/>
          </a:prstGeom>
          <a:ln w="12700">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4778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3">
            <a:extLst>
              <a:ext uri="{FF2B5EF4-FFF2-40B4-BE49-F238E27FC236}">
                <a16:creationId xmlns:a16="http://schemas.microsoft.com/office/drawing/2014/main" id="{27770A82-D8AC-455C-B50E-5AFDDF454D6C}"/>
              </a:ext>
            </a:extLst>
          </p:cNvPr>
          <p:cNvSpPr/>
          <p:nvPr/>
        </p:nvSpPr>
        <p:spPr>
          <a:xfrm>
            <a:off x="295732" y="1221481"/>
            <a:ext cx="11585372" cy="877838"/>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cxnSp>
        <p:nvCxnSpPr>
          <p:cNvPr id="7" name="直接连接符 3">
            <a:extLst>
              <a:ext uri="{FF2B5EF4-FFF2-40B4-BE49-F238E27FC236}">
                <a16:creationId xmlns:a16="http://schemas.microsoft.com/office/drawing/2014/main" id="{A8C56E08-9DA1-49F6-87E9-3B8F77789B06}"/>
              </a:ext>
            </a:extLst>
          </p:cNvPr>
          <p:cNvCxnSpPr/>
          <p:nvPr/>
        </p:nvCxnSpPr>
        <p:spPr>
          <a:xfrm>
            <a:off x="295732" y="1262532"/>
            <a:ext cx="11600536" cy="0"/>
          </a:xfrm>
          <a:prstGeom prst="line">
            <a:avLst/>
          </a:prstGeom>
          <a:ln w="25400">
            <a:solidFill>
              <a:schemeClr val="tx1"/>
            </a:solidFill>
          </a:ln>
          <a:effectLst>
            <a:outerShdw blurRad="139700" dist="1143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9" name="文本框 1">
            <a:extLst>
              <a:ext uri="{FF2B5EF4-FFF2-40B4-BE49-F238E27FC236}">
                <a16:creationId xmlns:a16="http://schemas.microsoft.com/office/drawing/2014/main" id="{0849A7E0-58DA-40E2-816D-632ED553AA75}"/>
              </a:ext>
            </a:extLst>
          </p:cNvPr>
          <p:cNvSpPr txBox="1"/>
          <p:nvPr/>
        </p:nvSpPr>
        <p:spPr>
          <a:xfrm>
            <a:off x="530352" y="1436079"/>
            <a:ext cx="12192000" cy="461665"/>
          </a:xfrm>
          <a:prstGeom prst="rect">
            <a:avLst/>
          </a:prstGeom>
          <a:noFill/>
        </p:spPr>
        <p:txBody>
          <a:bodyPr wrap="square" rtlCol="0">
            <a:spAutoFit/>
          </a:bodyPr>
          <a:lstStyle/>
          <a:p>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4-points Likert scale on </a:t>
            </a:r>
            <a:r>
              <a:rPr lang="en-US" altLang="zh-CN" sz="2400" b="1" dirty="0" smtClean="0">
                <a:latin typeface="Times New Roman" panose="02020603050405020304" pitchFamily="18" charset="0"/>
                <a:ea typeface="Microsoft YaHei UI" panose="020B0503020204020204" pitchFamily="34" charset="-122"/>
                <a:cs typeface="Times New Roman" panose="02020603050405020304" pitchFamily="18" charset="0"/>
              </a:rPr>
              <a:t>completeness</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 </a:t>
            </a:r>
            <a:r>
              <a:rPr lang="en-US" altLang="zh-CN" sz="2400" b="1" dirty="0" smtClean="0">
                <a:latin typeface="Times New Roman" panose="02020603050405020304" pitchFamily="18" charset="0"/>
                <a:ea typeface="Microsoft YaHei UI" panose="020B0503020204020204" pitchFamily="34" charset="-122"/>
                <a:cs typeface="Times New Roman" panose="02020603050405020304" pitchFamily="18" charset="0"/>
              </a:rPr>
              <a:t>conciseness and understandability</a:t>
            </a:r>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a:t>
            </a:r>
          </a:p>
        </p:txBody>
      </p:sp>
      <p:pic>
        <p:nvPicPr>
          <p:cNvPr id="3" name="图片 2">
            <a:extLst>
              <a:ext uri="{FF2B5EF4-FFF2-40B4-BE49-F238E27FC236}">
                <a16:creationId xmlns:a16="http://schemas.microsoft.com/office/drawing/2014/main" id="{F00D91B1-3D15-4534-BB26-9C3ED9BE121D}"/>
              </a:ext>
            </a:extLst>
          </p:cNvPr>
          <p:cNvPicPr>
            <a:picLocks noChangeAspect="1"/>
          </p:cNvPicPr>
          <p:nvPr/>
        </p:nvPicPr>
        <p:blipFill>
          <a:blip r:embed="rId3"/>
          <a:stretch>
            <a:fillRect/>
          </a:stretch>
        </p:blipFill>
        <p:spPr>
          <a:xfrm>
            <a:off x="2934228" y="2272865"/>
            <a:ext cx="6015771" cy="3928929"/>
          </a:xfrm>
          <a:prstGeom prst="rect">
            <a:avLst/>
          </a:prstGeom>
        </p:spPr>
      </p:pic>
      <p:sp>
        <p:nvSpPr>
          <p:cNvPr id="8" name="文本框 7">
            <a:extLst>
              <a:ext uri="{FF2B5EF4-FFF2-40B4-BE49-F238E27FC236}">
                <a16:creationId xmlns:a16="http://schemas.microsoft.com/office/drawing/2014/main" id="{AAF0C4C5-D05C-7B43-BD55-A8A6579D78B0}"/>
              </a:ext>
            </a:extLst>
          </p:cNvPr>
          <p:cNvSpPr txBox="1"/>
          <p:nvPr/>
        </p:nvSpPr>
        <p:spPr>
          <a:xfrm>
            <a:off x="0" y="256394"/>
            <a:ext cx="3641318"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Evaluation for RQ1</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3915C8B2-1209-B040-87A0-4D94BA225DDD}"/>
              </a:ext>
            </a:extLst>
          </p:cNvPr>
          <p:cNvSpPr txBox="1"/>
          <p:nvPr/>
        </p:nvSpPr>
        <p:spPr>
          <a:xfrm>
            <a:off x="833107" y="3429000"/>
            <a:ext cx="9627629" cy="1077218"/>
          </a:xfrm>
          <a:prstGeom prst="rect">
            <a:avLst/>
          </a:prstGeom>
          <a:noFill/>
        </p:spPr>
        <p:txBody>
          <a:bodyPr wrap="square" rtlCol="0">
            <a:spAutoFit/>
          </a:bodyPr>
          <a:lstStyle/>
          <a:p>
            <a:pPr algn="ctr"/>
            <a:r>
              <a:rPr lang="en-US" altLang="zh-CN" sz="3200" b="1" dirty="0">
                <a:solidFill>
                  <a:srgbClr val="FF0000"/>
                </a:solidFill>
                <a:latin typeface="Times New Roman" panose="02020603050405020304" pitchFamily="18" charset="0"/>
                <a:cs typeface="Times New Roman" panose="02020603050405020304" pitchFamily="18" charset="0"/>
              </a:rPr>
              <a:t>The summaries generated by our approach are complete, concise, and readable.</a:t>
            </a:r>
            <a:endParaRPr lang="en-US" altLang="zh-CN" sz="3200" dirty="0">
              <a:solidFill>
                <a:srgbClr val="FF0000"/>
              </a:solidFill>
              <a:latin typeface="Kaiti SC" charset="-122"/>
              <a:ea typeface="Kaiti SC" charset="-122"/>
            </a:endParaRPr>
          </a:p>
        </p:txBody>
      </p:sp>
    </p:spTree>
    <p:extLst>
      <p:ext uri="{BB962C8B-B14F-4D97-AF65-F5344CB8AC3E}">
        <p14:creationId xmlns:p14="http://schemas.microsoft.com/office/powerpoint/2010/main" val="28793221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5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25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250"/>
                                        <p:tgtEl>
                                          <p:spTgt spid="9"/>
                                        </p:tgtEl>
                                      </p:cBhvr>
                                    </p:animEffect>
                                  </p:childTnLst>
                                </p:cTn>
                              </p:par>
                              <p:par>
                                <p:cTn id="14" presetID="22" presetClass="entr" presetSubtype="4"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25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E30F438-8C59-4A4D-8F85-F289ACBE62FA}"/>
              </a:ext>
            </a:extLst>
          </p:cNvPr>
          <p:cNvPicPr>
            <a:picLocks noChangeAspect="1"/>
          </p:cNvPicPr>
          <p:nvPr/>
        </p:nvPicPr>
        <p:blipFill>
          <a:blip r:embed="rId3"/>
          <a:stretch>
            <a:fillRect/>
          </a:stretch>
        </p:blipFill>
        <p:spPr>
          <a:xfrm>
            <a:off x="1001461" y="2381053"/>
            <a:ext cx="10496550" cy="2513730"/>
          </a:xfrm>
          <a:prstGeom prst="rect">
            <a:avLst/>
          </a:prstGeom>
        </p:spPr>
      </p:pic>
      <p:sp>
        <p:nvSpPr>
          <p:cNvPr id="5" name="矩形 23">
            <a:extLst>
              <a:ext uri="{FF2B5EF4-FFF2-40B4-BE49-F238E27FC236}">
                <a16:creationId xmlns:a16="http://schemas.microsoft.com/office/drawing/2014/main" id="{27770A82-D8AC-455C-B50E-5AFDDF454D6C}"/>
              </a:ext>
            </a:extLst>
          </p:cNvPr>
          <p:cNvSpPr/>
          <p:nvPr/>
        </p:nvSpPr>
        <p:spPr>
          <a:xfrm>
            <a:off x="0" y="1189848"/>
            <a:ext cx="12028790" cy="1028139"/>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cxnSp>
        <p:nvCxnSpPr>
          <p:cNvPr id="7" name="直接连接符 3">
            <a:extLst>
              <a:ext uri="{FF2B5EF4-FFF2-40B4-BE49-F238E27FC236}">
                <a16:creationId xmlns:a16="http://schemas.microsoft.com/office/drawing/2014/main" id="{A8C56E08-9DA1-49F6-87E9-3B8F77789B06}"/>
              </a:ext>
            </a:extLst>
          </p:cNvPr>
          <p:cNvCxnSpPr/>
          <p:nvPr/>
        </p:nvCxnSpPr>
        <p:spPr>
          <a:xfrm>
            <a:off x="220793" y="1280161"/>
            <a:ext cx="11807997" cy="21054"/>
          </a:xfrm>
          <a:prstGeom prst="line">
            <a:avLst/>
          </a:prstGeom>
          <a:ln w="25400">
            <a:solidFill>
              <a:schemeClr val="tx1"/>
            </a:solidFill>
          </a:ln>
          <a:effectLst>
            <a:outerShdw blurRad="139700" dist="1143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9" name="文本框 1">
            <a:extLst>
              <a:ext uri="{FF2B5EF4-FFF2-40B4-BE49-F238E27FC236}">
                <a16:creationId xmlns:a16="http://schemas.microsoft.com/office/drawing/2014/main" id="{0849A7E0-58DA-40E2-816D-632ED553AA75}"/>
              </a:ext>
            </a:extLst>
          </p:cNvPr>
          <p:cNvSpPr txBox="1"/>
          <p:nvPr/>
        </p:nvSpPr>
        <p:spPr>
          <a:xfrm>
            <a:off x="194241" y="1364688"/>
            <a:ext cx="11834549" cy="830997"/>
          </a:xfrm>
          <a:prstGeom prst="rect">
            <a:avLst/>
          </a:prstGeom>
          <a:noFill/>
        </p:spPr>
        <p:txBody>
          <a:bodyPr wrap="square" rtlCol="0">
            <a:spAutoFit/>
          </a:bodyPr>
          <a:lstStyle/>
          <a:p>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4-points Likert scale on whether the unique information in summary is useful when comparing other summary</a:t>
            </a:r>
          </a:p>
        </p:txBody>
      </p:sp>
      <p:sp>
        <p:nvSpPr>
          <p:cNvPr id="8" name="矩形 7">
            <a:extLst>
              <a:ext uri="{FF2B5EF4-FFF2-40B4-BE49-F238E27FC236}">
                <a16:creationId xmlns:a16="http://schemas.microsoft.com/office/drawing/2014/main" id="{28C87C0A-A999-40FF-997F-90A313FED22A}"/>
              </a:ext>
            </a:extLst>
          </p:cNvPr>
          <p:cNvSpPr/>
          <p:nvPr/>
        </p:nvSpPr>
        <p:spPr>
          <a:xfrm>
            <a:off x="1001461" y="3418068"/>
            <a:ext cx="10402881" cy="3600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AF0C4C5-D05C-7B43-BD55-A8A6579D78B0}"/>
              </a:ext>
            </a:extLst>
          </p:cNvPr>
          <p:cNvSpPr txBox="1"/>
          <p:nvPr/>
        </p:nvSpPr>
        <p:spPr>
          <a:xfrm>
            <a:off x="0" y="256394"/>
            <a:ext cx="3641318"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Evaluation for RQ2</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915C8B2-1209-B040-87A0-4D94BA225DDD}"/>
              </a:ext>
            </a:extLst>
          </p:cNvPr>
          <p:cNvSpPr txBox="1"/>
          <p:nvPr/>
        </p:nvSpPr>
        <p:spPr>
          <a:xfrm>
            <a:off x="567804" y="4914531"/>
            <a:ext cx="11460986" cy="1077218"/>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Information that appears only in our </a:t>
            </a:r>
            <a:r>
              <a:rPr lang="en-US" altLang="zh-CN" sz="3200" b="1" dirty="0" smtClean="0">
                <a:solidFill>
                  <a:srgbClr val="FF0000"/>
                </a:solidFill>
                <a:latin typeface="Times New Roman" panose="02020603050405020304" pitchFamily="18" charset="0"/>
                <a:cs typeface="Times New Roman" panose="02020603050405020304" pitchFamily="18" charset="0"/>
              </a:rPr>
              <a:t>summaries </a:t>
            </a:r>
            <a:r>
              <a:rPr lang="en-US" altLang="zh-CN" sz="3200" b="1" dirty="0">
                <a:solidFill>
                  <a:srgbClr val="FF0000"/>
                </a:solidFill>
                <a:latin typeface="Times New Roman" panose="02020603050405020304" pitchFamily="18" charset="0"/>
                <a:cs typeface="Times New Roman" panose="02020603050405020304" pitchFamily="18" charset="0"/>
              </a:rPr>
              <a:t>is more relevant than information that appears only in the baseline </a:t>
            </a:r>
            <a:r>
              <a:rPr lang="en-US" altLang="zh-CN" sz="3200" b="1" dirty="0" err="1" smtClean="0">
                <a:solidFill>
                  <a:srgbClr val="FF0000"/>
                </a:solidFill>
                <a:latin typeface="Times New Roman" panose="02020603050405020304" pitchFamily="18" charset="0"/>
                <a:cs typeface="Times New Roman" panose="02020603050405020304" pitchFamily="18" charset="0"/>
              </a:rPr>
              <a:t>summarises</a:t>
            </a:r>
            <a:endParaRPr lang="en-US" altLang="zh-CN" sz="3200" dirty="0">
              <a:solidFill>
                <a:srgbClr val="FF0000"/>
              </a:solidFill>
              <a:latin typeface="Kaiti SC" charset="-122"/>
              <a:ea typeface="Kaiti SC" charset="-122"/>
            </a:endParaRPr>
          </a:p>
        </p:txBody>
      </p:sp>
    </p:spTree>
    <p:extLst>
      <p:ext uri="{BB962C8B-B14F-4D97-AF65-F5344CB8AC3E}">
        <p14:creationId xmlns:p14="http://schemas.microsoft.com/office/powerpoint/2010/main" val="563468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5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25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2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8" grpId="0" animBg="1"/>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5236CDB7-AA42-42F1-BC4D-C4EDA0F120E7}"/>
              </a:ext>
            </a:extLst>
          </p:cNvPr>
          <p:cNvPicPr>
            <a:picLocks noChangeAspect="1"/>
          </p:cNvPicPr>
          <p:nvPr/>
        </p:nvPicPr>
        <p:blipFill rotWithShape="1">
          <a:blip r:embed="rId3"/>
          <a:srcRect r="1571" b="60571"/>
          <a:stretch/>
        </p:blipFill>
        <p:spPr>
          <a:xfrm>
            <a:off x="23002" y="2203936"/>
            <a:ext cx="11599199" cy="2109082"/>
          </a:xfrm>
          <a:prstGeom prst="rect">
            <a:avLst/>
          </a:prstGeom>
        </p:spPr>
      </p:pic>
      <p:sp>
        <p:nvSpPr>
          <p:cNvPr id="5" name="矩形 23">
            <a:extLst>
              <a:ext uri="{FF2B5EF4-FFF2-40B4-BE49-F238E27FC236}">
                <a16:creationId xmlns:a16="http://schemas.microsoft.com/office/drawing/2014/main" id="{27770A82-D8AC-455C-B50E-5AFDDF454D6C}"/>
              </a:ext>
            </a:extLst>
          </p:cNvPr>
          <p:cNvSpPr/>
          <p:nvPr/>
        </p:nvSpPr>
        <p:spPr>
          <a:xfrm>
            <a:off x="23002" y="1246918"/>
            <a:ext cx="11937350" cy="685087"/>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cxnSp>
        <p:nvCxnSpPr>
          <p:cNvPr id="7" name="直接连接符 3">
            <a:extLst>
              <a:ext uri="{FF2B5EF4-FFF2-40B4-BE49-F238E27FC236}">
                <a16:creationId xmlns:a16="http://schemas.microsoft.com/office/drawing/2014/main" id="{A8C56E08-9DA1-49F6-87E9-3B8F77789B06}"/>
              </a:ext>
            </a:extLst>
          </p:cNvPr>
          <p:cNvCxnSpPr/>
          <p:nvPr/>
        </p:nvCxnSpPr>
        <p:spPr>
          <a:xfrm>
            <a:off x="138914" y="1291519"/>
            <a:ext cx="11821438" cy="46153"/>
          </a:xfrm>
          <a:prstGeom prst="line">
            <a:avLst/>
          </a:prstGeom>
          <a:ln w="25400">
            <a:solidFill>
              <a:schemeClr val="tx1"/>
            </a:solidFill>
          </a:ln>
          <a:effectLst>
            <a:outerShdw blurRad="139700" dist="1143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9" name="文本框 1">
            <a:extLst>
              <a:ext uri="{FF2B5EF4-FFF2-40B4-BE49-F238E27FC236}">
                <a16:creationId xmlns:a16="http://schemas.microsoft.com/office/drawing/2014/main" id="{0849A7E0-58DA-40E2-816D-632ED553AA75}"/>
              </a:ext>
            </a:extLst>
          </p:cNvPr>
          <p:cNvSpPr txBox="1"/>
          <p:nvPr/>
        </p:nvSpPr>
        <p:spPr>
          <a:xfrm>
            <a:off x="211912" y="1404007"/>
            <a:ext cx="11980088" cy="461665"/>
          </a:xfrm>
          <a:prstGeom prst="rect">
            <a:avLst/>
          </a:prstGeom>
          <a:noFill/>
        </p:spPr>
        <p:txBody>
          <a:bodyPr wrap="square" rtlCol="0">
            <a:spAutoFit/>
          </a:bodyPr>
          <a:lstStyle/>
          <a:p>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Ask participants to complete API retrieval task with or without the help of our summary.</a:t>
            </a:r>
          </a:p>
        </p:txBody>
      </p:sp>
      <p:sp>
        <p:nvSpPr>
          <p:cNvPr id="10" name="矩形 9">
            <a:extLst>
              <a:ext uri="{FF2B5EF4-FFF2-40B4-BE49-F238E27FC236}">
                <a16:creationId xmlns:a16="http://schemas.microsoft.com/office/drawing/2014/main" id="{583576B7-E632-4A50-8007-8DCC4CAD49F5}"/>
              </a:ext>
            </a:extLst>
          </p:cNvPr>
          <p:cNvSpPr/>
          <p:nvPr/>
        </p:nvSpPr>
        <p:spPr>
          <a:xfrm>
            <a:off x="9148015" y="3359723"/>
            <a:ext cx="1719071" cy="37063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AF0C4C5-D05C-7B43-BD55-A8A6579D78B0}"/>
              </a:ext>
            </a:extLst>
          </p:cNvPr>
          <p:cNvSpPr txBox="1"/>
          <p:nvPr/>
        </p:nvSpPr>
        <p:spPr>
          <a:xfrm>
            <a:off x="0" y="256394"/>
            <a:ext cx="3641318"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Evaluation for RQ3</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3915C8B2-1209-B040-87A0-4D94BA225DDD}"/>
              </a:ext>
            </a:extLst>
          </p:cNvPr>
          <p:cNvSpPr txBox="1"/>
          <p:nvPr/>
        </p:nvSpPr>
        <p:spPr>
          <a:xfrm>
            <a:off x="795705" y="4313018"/>
            <a:ext cx="10826496" cy="1077218"/>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Our </a:t>
            </a:r>
            <a:r>
              <a:rPr lang="en-US" altLang="zh-CN" sz="3200" b="1" dirty="0" smtClean="0">
                <a:solidFill>
                  <a:srgbClr val="FF0000"/>
                </a:solidFill>
                <a:latin typeface="Times New Roman" panose="02020603050405020304" pitchFamily="18" charset="0"/>
                <a:cs typeface="Times New Roman" panose="02020603050405020304" pitchFamily="18" charset="0"/>
              </a:rPr>
              <a:t>summaries </a:t>
            </a:r>
            <a:r>
              <a:rPr lang="en-US" altLang="zh-CN" sz="3200" b="1" dirty="0">
                <a:solidFill>
                  <a:srgbClr val="FF0000"/>
                </a:solidFill>
                <a:latin typeface="Times New Roman" panose="02020603050405020304" pitchFamily="18" charset="0"/>
                <a:cs typeface="Times New Roman" panose="02020603050405020304" pitchFamily="18" charset="0"/>
              </a:rPr>
              <a:t>help the users complete API retrieval task faster and more accurately.</a:t>
            </a:r>
          </a:p>
        </p:txBody>
      </p:sp>
    </p:spTree>
    <p:extLst>
      <p:ext uri="{BB962C8B-B14F-4D97-AF65-F5344CB8AC3E}">
        <p14:creationId xmlns:p14="http://schemas.microsoft.com/office/powerpoint/2010/main" val="14426083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5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25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2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animBg="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23">
            <a:extLst>
              <a:ext uri="{FF2B5EF4-FFF2-40B4-BE49-F238E27FC236}">
                <a16:creationId xmlns:a16="http://schemas.microsoft.com/office/drawing/2014/main" id="{27770A82-D8AC-455C-B50E-5AFDDF454D6C}"/>
              </a:ext>
            </a:extLst>
          </p:cNvPr>
          <p:cNvSpPr/>
          <p:nvPr/>
        </p:nvSpPr>
        <p:spPr>
          <a:xfrm>
            <a:off x="23003" y="1256180"/>
            <a:ext cx="11898703" cy="587982"/>
          </a:xfrm>
          <a:prstGeom prst="rect">
            <a:avLst/>
          </a:prstGeom>
          <a:solidFill>
            <a:schemeClr val="bg1"/>
          </a:solidFill>
          <a:ln>
            <a:noFill/>
          </a:ln>
          <a:effectLst>
            <a:outerShdw blurRad="50800" dist="1016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UI" panose="020B0503020204020204" pitchFamily="34" charset="-122"/>
              <a:ea typeface="Microsoft YaHei UI" panose="020B0503020204020204" pitchFamily="34" charset="-122"/>
            </a:endParaRPr>
          </a:p>
        </p:txBody>
      </p:sp>
      <p:cxnSp>
        <p:nvCxnSpPr>
          <p:cNvPr id="7" name="直接连接符 3">
            <a:extLst>
              <a:ext uri="{FF2B5EF4-FFF2-40B4-BE49-F238E27FC236}">
                <a16:creationId xmlns:a16="http://schemas.microsoft.com/office/drawing/2014/main" id="{A8C56E08-9DA1-49F6-87E9-3B8F77789B06}"/>
              </a:ext>
            </a:extLst>
          </p:cNvPr>
          <p:cNvCxnSpPr/>
          <p:nvPr/>
        </p:nvCxnSpPr>
        <p:spPr>
          <a:xfrm>
            <a:off x="201168" y="1292405"/>
            <a:ext cx="11720538" cy="351"/>
          </a:xfrm>
          <a:prstGeom prst="line">
            <a:avLst/>
          </a:prstGeom>
          <a:ln w="25400">
            <a:solidFill>
              <a:schemeClr val="tx1"/>
            </a:solidFill>
          </a:ln>
          <a:effectLst>
            <a:outerShdw blurRad="139700" dist="114300" dir="2700000" algn="tl" rotWithShape="0">
              <a:prstClr val="black">
                <a:alpha val="40000"/>
              </a:prstClr>
            </a:outerShdw>
          </a:effectLst>
          <a:scene3d>
            <a:camera prst="orthographicFront"/>
            <a:lightRig rig="threePt" dir="t"/>
          </a:scene3d>
          <a:sp3d>
            <a:bevelT w="165100" prst="coolSlant"/>
          </a:sp3d>
        </p:spPr>
        <p:style>
          <a:lnRef idx="1">
            <a:schemeClr val="accent1"/>
          </a:lnRef>
          <a:fillRef idx="0">
            <a:schemeClr val="accent1"/>
          </a:fillRef>
          <a:effectRef idx="0">
            <a:schemeClr val="accent1"/>
          </a:effectRef>
          <a:fontRef idx="minor">
            <a:schemeClr val="tx1"/>
          </a:fontRef>
        </p:style>
      </p:cxnSp>
      <p:sp>
        <p:nvSpPr>
          <p:cNvPr id="9" name="文本框 1">
            <a:extLst>
              <a:ext uri="{FF2B5EF4-FFF2-40B4-BE49-F238E27FC236}">
                <a16:creationId xmlns:a16="http://schemas.microsoft.com/office/drawing/2014/main" id="{0849A7E0-58DA-40E2-816D-632ED553AA75}"/>
              </a:ext>
            </a:extLst>
          </p:cNvPr>
          <p:cNvSpPr txBox="1"/>
          <p:nvPr/>
        </p:nvSpPr>
        <p:spPr>
          <a:xfrm>
            <a:off x="201168" y="1389740"/>
            <a:ext cx="11858005" cy="461665"/>
          </a:xfrm>
          <a:prstGeom prst="rect">
            <a:avLst/>
          </a:prstGeom>
          <a:noFill/>
        </p:spPr>
        <p:txBody>
          <a:bodyPr wrap="square" rtlCol="0">
            <a:spAutoFit/>
          </a:bodyPr>
          <a:lstStyle/>
          <a:p>
            <a:r>
              <a:rPr lang="en-US" altLang="zh-CN" sz="2400" b="1" dirty="0">
                <a:latin typeface="Times New Roman" panose="02020603050405020304" pitchFamily="18" charset="0"/>
                <a:ea typeface="Microsoft YaHei UI" panose="020B0503020204020204" pitchFamily="34" charset="-122"/>
                <a:cs typeface="Times New Roman" panose="02020603050405020304" pitchFamily="18" charset="0"/>
              </a:rPr>
              <a:t>User study for variability in the API Summaries</a:t>
            </a:r>
          </a:p>
        </p:txBody>
      </p:sp>
      <p:pic>
        <p:nvPicPr>
          <p:cNvPr id="3" name="图片 2">
            <a:extLst>
              <a:ext uri="{FF2B5EF4-FFF2-40B4-BE49-F238E27FC236}">
                <a16:creationId xmlns:a16="http://schemas.microsoft.com/office/drawing/2014/main" id="{2D42C82F-B7AE-49A2-90BF-10801CE1A327}"/>
              </a:ext>
            </a:extLst>
          </p:cNvPr>
          <p:cNvPicPr>
            <a:picLocks noChangeAspect="1"/>
          </p:cNvPicPr>
          <p:nvPr/>
        </p:nvPicPr>
        <p:blipFill>
          <a:blip r:embed="rId3"/>
          <a:stretch>
            <a:fillRect/>
          </a:stretch>
        </p:blipFill>
        <p:spPr>
          <a:xfrm>
            <a:off x="323239" y="2076525"/>
            <a:ext cx="11545522" cy="2312595"/>
          </a:xfrm>
          <a:prstGeom prst="rect">
            <a:avLst/>
          </a:prstGeom>
        </p:spPr>
      </p:pic>
      <p:sp>
        <p:nvSpPr>
          <p:cNvPr id="10" name="文本框 9">
            <a:extLst>
              <a:ext uri="{FF2B5EF4-FFF2-40B4-BE49-F238E27FC236}">
                <a16:creationId xmlns:a16="http://schemas.microsoft.com/office/drawing/2014/main" id="{AAF0C4C5-D05C-7B43-BD55-A8A6579D78B0}"/>
              </a:ext>
            </a:extLst>
          </p:cNvPr>
          <p:cNvSpPr txBox="1"/>
          <p:nvPr/>
        </p:nvSpPr>
        <p:spPr>
          <a:xfrm>
            <a:off x="0" y="256394"/>
            <a:ext cx="3641318"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Evaluation for RQ4</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3915C8B2-1209-B040-87A0-4D94BA225DDD}"/>
              </a:ext>
            </a:extLst>
          </p:cNvPr>
          <p:cNvSpPr txBox="1"/>
          <p:nvPr/>
        </p:nvSpPr>
        <p:spPr>
          <a:xfrm>
            <a:off x="671436" y="4572422"/>
            <a:ext cx="11250270" cy="1077218"/>
          </a:xfrm>
          <a:prstGeom prst="rect">
            <a:avLst/>
          </a:prstGeom>
          <a:noFill/>
        </p:spPr>
        <p:txBody>
          <a:bodyPr wrap="square" rtlCol="0">
            <a:spAutoFit/>
          </a:bodyPr>
          <a:lstStyle/>
          <a:p>
            <a:r>
              <a:rPr lang="en-US" altLang="zh-CN" sz="3200" b="1" dirty="0">
                <a:solidFill>
                  <a:srgbClr val="FF0000"/>
                </a:solidFill>
                <a:latin typeface="Times New Roman" panose="02020603050405020304" pitchFamily="18" charset="0"/>
                <a:cs typeface="Times New Roman" panose="02020603050405020304" pitchFamily="18" charset="0"/>
              </a:rPr>
              <a:t>Our approach generates different </a:t>
            </a:r>
            <a:r>
              <a:rPr lang="en-US" altLang="zh-CN" sz="3200" b="1" dirty="0" smtClean="0">
                <a:solidFill>
                  <a:srgbClr val="FF0000"/>
                </a:solidFill>
                <a:latin typeface="Times New Roman" panose="02020603050405020304" pitchFamily="18" charset="0"/>
                <a:cs typeface="Times New Roman" panose="02020603050405020304" pitchFamily="18" charset="0"/>
              </a:rPr>
              <a:t>summaries of the </a:t>
            </a:r>
            <a:r>
              <a:rPr lang="en-US" altLang="zh-CN" sz="3200" b="1" dirty="0">
                <a:solidFill>
                  <a:srgbClr val="FF0000"/>
                </a:solidFill>
                <a:latin typeface="Times New Roman" panose="02020603050405020304" pitchFamily="18" charset="0"/>
                <a:cs typeface="Times New Roman" panose="02020603050405020304" pitchFamily="18" charset="0"/>
              </a:rPr>
              <a:t>same </a:t>
            </a:r>
            <a:r>
              <a:rPr lang="en-US" altLang="zh-CN" sz="3200" b="1" dirty="0" smtClean="0">
                <a:solidFill>
                  <a:srgbClr val="FF0000"/>
                </a:solidFill>
                <a:latin typeface="Times New Roman" panose="02020603050405020304" pitchFamily="18" charset="0"/>
                <a:cs typeface="Times New Roman" panose="02020603050405020304" pitchFamily="18" charset="0"/>
              </a:rPr>
              <a:t>class for different queries</a:t>
            </a:r>
            <a:r>
              <a:rPr lang="en-US" altLang="zh-CN" sz="3200" b="1" dirty="0">
                <a:solidFill>
                  <a:srgbClr val="FF0000"/>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41663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25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250"/>
                                        <p:tgtEl>
                                          <p:spTgt spid="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arn(inVertical)">
                                      <p:cBhvr>
                                        <p:cTn id="13" dur="25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05AFC91F-214D-4170-851A-DCA234A58FDC}"/>
              </a:ext>
            </a:extLst>
          </p:cNvPr>
          <p:cNvSpPr txBox="1"/>
          <p:nvPr/>
        </p:nvSpPr>
        <p:spPr>
          <a:xfrm>
            <a:off x="2145139" y="2311351"/>
            <a:ext cx="8311376" cy="2308324"/>
          </a:xfrm>
          <a:prstGeom prst="rect">
            <a:avLst/>
          </a:prstGeom>
          <a:noFill/>
        </p:spPr>
        <p:txBody>
          <a:bodyPr wrap="square" rtlCol="0">
            <a:spAutoFit/>
          </a:bodyPr>
          <a:lstStyle/>
          <a:p>
            <a:pPr>
              <a:spcBef>
                <a:spcPts val="3600"/>
              </a:spcBef>
            </a:pPr>
            <a:r>
              <a:rPr lang="en-US" altLang="zh-CN" sz="3600" b="1" dirty="0" smtClean="0">
                <a:latin typeface="Times New Roman" panose="02020603050405020304" pitchFamily="18" charset="0"/>
                <a:ea typeface="Microsoft YaHei UI" panose="020B0503020204020204" pitchFamily="34" charset="-122"/>
                <a:cs typeface="Times New Roman" panose="02020603050405020304" pitchFamily="18" charset="0"/>
              </a:rPr>
              <a:t>In this paper, we proposed </a:t>
            </a:r>
            <a:r>
              <a:rPr lang="en-US" altLang="zh-CN" sz="3600" b="1" dirty="0">
                <a:latin typeface="Times New Roman" panose="02020603050405020304" pitchFamily="18" charset="0"/>
                <a:ea typeface="Microsoft YaHei UI" panose="020B0503020204020204" pitchFamily="34" charset="-122"/>
                <a:cs typeface="Times New Roman" panose="02020603050405020304" pitchFamily="18" charset="0"/>
              </a:rPr>
              <a:t>a </a:t>
            </a:r>
            <a:r>
              <a:rPr lang="en-US" altLang="zh-CN" sz="3600" b="1" dirty="0" smtClean="0">
                <a:latin typeface="Times New Roman" panose="02020603050405020304" pitchFamily="18" charset="0"/>
                <a:ea typeface="Microsoft YaHei UI" panose="020B0503020204020204" pitchFamily="34" charset="-122"/>
                <a:cs typeface="Times New Roman" panose="02020603050405020304" pitchFamily="18" charset="0"/>
              </a:rPr>
              <a:t>approach for </a:t>
            </a:r>
            <a:r>
              <a:rPr lang="en-US" altLang="zh-CN" sz="3600" b="1" dirty="0">
                <a:latin typeface="Times New Roman" panose="02020603050405020304" pitchFamily="18" charset="0"/>
                <a:ea typeface="Microsoft YaHei UI" panose="020B0503020204020204" pitchFamily="34" charset="-122"/>
                <a:cs typeface="Times New Roman" panose="02020603050405020304" pitchFamily="18" charset="0"/>
              </a:rPr>
              <a:t>automatically generating </a:t>
            </a:r>
            <a:r>
              <a:rPr lang="en-US" altLang="zh-CN" sz="3600" b="1" dirty="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extractive, </a:t>
            </a:r>
            <a:r>
              <a:rPr lang="en-US" altLang="zh-CN" sz="3600" b="1" dirty="0" smtClean="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on-demand, query-specific</a:t>
            </a:r>
            <a:r>
              <a:rPr lang="en-US" altLang="zh-CN" sz="3600" b="1" dirty="0" smtClean="0">
                <a:latin typeface="Times New Roman" panose="02020603050405020304" pitchFamily="18" charset="0"/>
                <a:ea typeface="Microsoft YaHei UI" panose="020B0503020204020204" pitchFamily="34" charset="-122"/>
                <a:cs typeface="Times New Roman" panose="02020603050405020304" pitchFamily="18" charset="0"/>
              </a:rPr>
              <a:t> summaries for classes </a:t>
            </a:r>
            <a:r>
              <a:rPr lang="en-US" altLang="zh-CN" sz="3600" b="1" dirty="0" smtClean="0">
                <a:solidFill>
                  <a:srgbClr val="FF0000"/>
                </a:solidFill>
                <a:latin typeface="Times New Roman" panose="02020603050405020304" pitchFamily="18" charset="0"/>
                <a:ea typeface="Microsoft YaHei UI" panose="020B0503020204020204" pitchFamily="34" charset="-122"/>
                <a:cs typeface="Times New Roman" panose="02020603050405020304" pitchFamily="18" charset="0"/>
              </a:rPr>
              <a:t>based on API knowledge graph</a:t>
            </a:r>
            <a:endParaRPr lang="en-US" altLang="zh-CN" sz="3600" b="1" dirty="0" smtClean="0">
              <a:latin typeface="Times New Roman" panose="02020603050405020304" pitchFamily="18" charset="0"/>
              <a:ea typeface="Microsoft YaHei UI" panose="020B0503020204020204" pitchFamily="34" charset="-122"/>
              <a:cs typeface="Times New Roman" panose="02020603050405020304" pitchFamily="18" charset="0"/>
            </a:endParaRPr>
          </a:p>
        </p:txBody>
      </p:sp>
      <p:sp>
        <p:nvSpPr>
          <p:cNvPr id="4" name="文本框 3">
            <a:extLst>
              <a:ext uri="{FF2B5EF4-FFF2-40B4-BE49-F238E27FC236}">
                <a16:creationId xmlns:a16="http://schemas.microsoft.com/office/drawing/2014/main" id="{AAF0C4C5-D05C-7B43-BD55-A8A6579D78B0}"/>
              </a:ext>
            </a:extLst>
          </p:cNvPr>
          <p:cNvSpPr txBox="1"/>
          <p:nvPr/>
        </p:nvSpPr>
        <p:spPr>
          <a:xfrm>
            <a:off x="0" y="256394"/>
            <a:ext cx="2145139"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Conclusion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285232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479155" y="2781679"/>
            <a:ext cx="3600000" cy="3600000"/>
            <a:chOff x="4337836" y="1629000"/>
            <a:chExt cx="3600000" cy="3600000"/>
          </a:xfrm>
        </p:grpSpPr>
        <p:sp>
          <p:nvSpPr>
            <p:cNvPr id="4" name="椭圆 3"/>
            <p:cNvSpPr/>
            <p:nvPr/>
          </p:nvSpPr>
          <p:spPr>
            <a:xfrm>
              <a:off x="4337836" y="1629000"/>
              <a:ext cx="3600000" cy="3600000"/>
            </a:xfrm>
            <a:prstGeom prst="ellipse">
              <a:avLst/>
            </a:prstGeom>
            <a:ln>
              <a:noFill/>
            </a:ln>
            <a:effectLst>
              <a:glow rad="63500">
                <a:schemeClr val="accent1">
                  <a:satMod val="175000"/>
                  <a:alpha val="40000"/>
                </a:schemeClr>
              </a:glow>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19509" y="2828835"/>
              <a:ext cx="3236655" cy="1200329"/>
            </a:xfrm>
            <a:prstGeom prst="rect">
              <a:avLst/>
            </a:prstGeom>
            <a:noFill/>
          </p:spPr>
          <p:txBody>
            <a:bodyPr wrap="none" rtlCol="0">
              <a:spAutoFit/>
            </a:bodyPr>
            <a:lstStyle/>
            <a:p>
              <a:pPr algn="ctr"/>
              <a:r>
                <a:rPr lang="en-US" altLang="zh-CN" sz="7200" dirty="0">
                  <a:solidFill>
                    <a:schemeClr val="bg1"/>
                  </a:solidFill>
                </a:rPr>
                <a:t>THANKS</a:t>
              </a:r>
              <a:endParaRPr lang="zh-CN" altLang="en-US" sz="7200" dirty="0">
                <a:solidFill>
                  <a:schemeClr val="bg1"/>
                </a:solidFill>
              </a:endParaRPr>
            </a:p>
          </p:txBody>
        </p:sp>
        <p:cxnSp>
          <p:nvCxnSpPr>
            <p:cNvPr id="6" name="直接连接符 5"/>
            <p:cNvCxnSpPr/>
            <p:nvPr/>
          </p:nvCxnSpPr>
          <p:spPr>
            <a:xfrm>
              <a:off x="4697836" y="2828835"/>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697836" y="4029164"/>
              <a:ext cx="2880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4436036" y="1743300"/>
              <a:ext cx="3403600" cy="340360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a:extLst>
              <a:ext uri="{FF2B5EF4-FFF2-40B4-BE49-F238E27FC236}">
                <a16:creationId xmlns:a16="http://schemas.microsoft.com/office/drawing/2014/main" id="{9FD1D0D1-7E76-AF42-A205-7CBCD7086C7C}"/>
              </a:ext>
            </a:extLst>
          </p:cNvPr>
          <p:cNvPicPr>
            <a:picLocks noChangeAspect="1"/>
          </p:cNvPicPr>
          <p:nvPr/>
        </p:nvPicPr>
        <p:blipFill>
          <a:blip r:embed="rId2"/>
          <a:stretch>
            <a:fillRect/>
          </a:stretch>
        </p:blipFill>
        <p:spPr>
          <a:xfrm>
            <a:off x="7719155" y="1118682"/>
            <a:ext cx="1792115" cy="1792115"/>
          </a:xfrm>
          <a:prstGeom prst="rect">
            <a:avLst/>
          </a:prstGeom>
        </p:spPr>
      </p:pic>
      <p:sp>
        <p:nvSpPr>
          <p:cNvPr id="13" name="矩形 12">
            <a:extLst>
              <a:ext uri="{FF2B5EF4-FFF2-40B4-BE49-F238E27FC236}">
                <a16:creationId xmlns:a16="http://schemas.microsoft.com/office/drawing/2014/main" id="{D539389B-E227-6C4C-AF01-146E0828ECFF}"/>
              </a:ext>
            </a:extLst>
          </p:cNvPr>
          <p:cNvSpPr/>
          <p:nvPr/>
        </p:nvSpPr>
        <p:spPr>
          <a:xfrm>
            <a:off x="9752481" y="5595611"/>
            <a:ext cx="914400"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4" name="图片 13">
            <a:extLst>
              <a:ext uri="{FF2B5EF4-FFF2-40B4-BE49-F238E27FC236}">
                <a16:creationId xmlns:a16="http://schemas.microsoft.com/office/drawing/2014/main" id="{6CFF238D-DF1B-7946-A8A0-F2F0FD16CDB5}"/>
              </a:ext>
            </a:extLst>
          </p:cNvPr>
          <p:cNvPicPr>
            <a:picLocks noChangeAspect="1"/>
          </p:cNvPicPr>
          <p:nvPr/>
        </p:nvPicPr>
        <p:blipFill>
          <a:blip r:embed="rId3"/>
          <a:stretch>
            <a:fillRect/>
          </a:stretch>
        </p:blipFill>
        <p:spPr>
          <a:xfrm>
            <a:off x="2684389" y="1134121"/>
            <a:ext cx="1768313" cy="1761239"/>
          </a:xfrm>
          <a:prstGeom prst="rect">
            <a:avLst/>
          </a:prstGeom>
        </p:spPr>
      </p:pic>
    </p:spTree>
    <p:extLst>
      <p:ext uri="{BB962C8B-B14F-4D97-AF65-F5344CB8AC3E}">
        <p14:creationId xmlns:p14="http://schemas.microsoft.com/office/powerpoint/2010/main" val="16802405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35396" y="83072"/>
            <a:ext cx="2860078"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Methodology</a:t>
            </a:r>
          </a:p>
        </p:txBody>
      </p:sp>
      <p:sp>
        <p:nvSpPr>
          <p:cNvPr id="12" name="文本框 11">
            <a:extLst>
              <a:ext uri="{FF2B5EF4-FFF2-40B4-BE49-F238E27FC236}">
                <a16:creationId xmlns:a16="http://schemas.microsoft.com/office/drawing/2014/main" id="{3915C8B2-1209-B040-87A0-4D94BA225DDD}"/>
              </a:ext>
            </a:extLst>
          </p:cNvPr>
          <p:cNvSpPr txBox="1"/>
          <p:nvPr/>
        </p:nvSpPr>
        <p:spPr>
          <a:xfrm>
            <a:off x="59318" y="780863"/>
            <a:ext cx="9040481" cy="461665"/>
          </a:xfrm>
          <a:prstGeom prst="rect">
            <a:avLst/>
          </a:prstGeom>
          <a:noFill/>
        </p:spPr>
        <p:txBody>
          <a:bodyPr wrap="square" rtlCol="0">
            <a:spAutoFit/>
          </a:bodyPr>
          <a:lstStyle/>
          <a:p>
            <a:pPr marL="285737" indent="-285737">
              <a:buFont typeface="Arial" panose="020B0604020202020204" pitchFamily="34" charset="0"/>
              <a:buChar char="•"/>
            </a:pPr>
            <a:r>
              <a:rPr lang="en-US" altLang="zh-CN" sz="2400" dirty="0">
                <a:latin typeface="Kaiti SC" charset="-122"/>
                <a:ea typeface="Kaiti SC" charset="-122"/>
              </a:rPr>
              <a:t>Summary Generation</a:t>
            </a:r>
          </a:p>
        </p:txBody>
      </p:sp>
      <p:pic>
        <p:nvPicPr>
          <p:cNvPr id="3" name="图片 2">
            <a:extLst>
              <a:ext uri="{FF2B5EF4-FFF2-40B4-BE49-F238E27FC236}">
                <a16:creationId xmlns:a16="http://schemas.microsoft.com/office/drawing/2014/main" id="{0ED7D8AF-79BA-4C47-B6BB-D25DB9E4A112}"/>
              </a:ext>
            </a:extLst>
          </p:cNvPr>
          <p:cNvPicPr>
            <a:picLocks noChangeAspect="1"/>
          </p:cNvPicPr>
          <p:nvPr/>
        </p:nvPicPr>
        <p:blipFill>
          <a:blip r:embed="rId3"/>
          <a:stretch>
            <a:fillRect/>
          </a:stretch>
        </p:blipFill>
        <p:spPr>
          <a:xfrm>
            <a:off x="311710" y="1309407"/>
            <a:ext cx="5080349" cy="374618"/>
          </a:xfrm>
          <a:prstGeom prst="rect">
            <a:avLst/>
          </a:prstGeom>
        </p:spPr>
      </p:pic>
      <p:grpSp>
        <p:nvGrpSpPr>
          <p:cNvPr id="27" name="组合 26">
            <a:extLst>
              <a:ext uri="{FF2B5EF4-FFF2-40B4-BE49-F238E27FC236}">
                <a16:creationId xmlns:a16="http://schemas.microsoft.com/office/drawing/2014/main" id="{7D474AF1-A4B1-4A2A-8797-39D4F7D81126}"/>
              </a:ext>
            </a:extLst>
          </p:cNvPr>
          <p:cNvGrpSpPr/>
          <p:nvPr/>
        </p:nvGrpSpPr>
        <p:grpSpPr>
          <a:xfrm>
            <a:off x="550734" y="2433147"/>
            <a:ext cx="4602300" cy="369332"/>
            <a:chOff x="37297" y="2299643"/>
            <a:chExt cx="4602300" cy="369332"/>
          </a:xfrm>
        </p:grpSpPr>
        <p:sp>
          <p:nvSpPr>
            <p:cNvPr id="4" name="文本框 3">
              <a:extLst>
                <a:ext uri="{FF2B5EF4-FFF2-40B4-BE49-F238E27FC236}">
                  <a16:creationId xmlns:a16="http://schemas.microsoft.com/office/drawing/2014/main" id="{F2FA7228-7479-4893-9256-E1A638076040}"/>
                </a:ext>
              </a:extLst>
            </p:cNvPr>
            <p:cNvSpPr txBox="1"/>
            <p:nvPr/>
          </p:nvSpPr>
          <p:spPr>
            <a:xfrm>
              <a:off x="37297" y="2299643"/>
              <a:ext cx="552424" cy="369332"/>
            </a:xfrm>
            <a:prstGeom prst="rect">
              <a:avLst/>
            </a:prstGeom>
            <a:noFill/>
            <a:ln w="28575">
              <a:solidFill>
                <a:schemeClr val="accent1">
                  <a:lumMod val="75000"/>
                </a:schemeClr>
              </a:solidFill>
            </a:ln>
          </p:spPr>
          <p:txBody>
            <a:bodyPr wrap="square" rtlCol="0">
              <a:spAutoFit/>
            </a:bodyPr>
            <a:lstStyle/>
            <a:p>
              <a:r>
                <a:rPr lang="en-US" altLang="zh-CN" dirty="0"/>
                <a:t>add </a:t>
              </a:r>
              <a:endParaRPr lang="zh-CN" altLang="en-US" dirty="0"/>
            </a:p>
          </p:txBody>
        </p:sp>
        <p:sp>
          <p:nvSpPr>
            <p:cNvPr id="13" name="文本框 12">
              <a:extLst>
                <a:ext uri="{FF2B5EF4-FFF2-40B4-BE49-F238E27FC236}">
                  <a16:creationId xmlns:a16="http://schemas.microsoft.com/office/drawing/2014/main" id="{04606785-8762-4BFF-90F6-833A3C18615E}"/>
                </a:ext>
              </a:extLst>
            </p:cNvPr>
            <p:cNvSpPr txBox="1"/>
            <p:nvPr/>
          </p:nvSpPr>
          <p:spPr>
            <a:xfrm>
              <a:off x="978482" y="2299643"/>
              <a:ext cx="488901" cy="369332"/>
            </a:xfrm>
            <a:prstGeom prst="rect">
              <a:avLst/>
            </a:prstGeom>
            <a:noFill/>
            <a:ln w="28575">
              <a:solidFill>
                <a:schemeClr val="accent1">
                  <a:lumMod val="75000"/>
                </a:schemeClr>
              </a:solidFill>
            </a:ln>
          </p:spPr>
          <p:txBody>
            <a:bodyPr wrap="square" rtlCol="0">
              <a:spAutoFit/>
            </a:bodyPr>
            <a:lstStyle/>
            <a:p>
              <a:r>
                <a:rPr lang="en-US" altLang="zh-CN" dirty="0"/>
                <a:t>file </a:t>
              </a:r>
              <a:endParaRPr lang="zh-CN" altLang="en-US" dirty="0"/>
            </a:p>
          </p:txBody>
        </p:sp>
        <p:sp>
          <p:nvSpPr>
            <p:cNvPr id="14" name="文本框 13">
              <a:extLst>
                <a:ext uri="{FF2B5EF4-FFF2-40B4-BE49-F238E27FC236}">
                  <a16:creationId xmlns:a16="http://schemas.microsoft.com/office/drawing/2014/main" id="{17A0865C-FA44-42F3-8B46-C5107DB7A388}"/>
                </a:ext>
              </a:extLst>
            </p:cNvPr>
            <p:cNvSpPr txBox="1"/>
            <p:nvPr/>
          </p:nvSpPr>
          <p:spPr>
            <a:xfrm>
              <a:off x="1856144" y="2299643"/>
              <a:ext cx="582367" cy="369332"/>
            </a:xfrm>
            <a:prstGeom prst="rect">
              <a:avLst/>
            </a:prstGeom>
            <a:noFill/>
            <a:ln w="28575">
              <a:solidFill>
                <a:schemeClr val="accent1">
                  <a:lumMod val="75000"/>
                </a:schemeClr>
              </a:solidFill>
            </a:ln>
          </p:spPr>
          <p:txBody>
            <a:bodyPr wrap="square" rtlCol="0">
              <a:spAutoFit/>
            </a:bodyPr>
            <a:lstStyle/>
            <a:p>
              <a:r>
                <a:rPr lang="en-US" altLang="zh-CN" dirty="0"/>
                <a:t>root</a:t>
              </a:r>
              <a:endParaRPr lang="zh-CN" altLang="en-US" dirty="0"/>
            </a:p>
          </p:txBody>
        </p:sp>
        <p:sp>
          <p:nvSpPr>
            <p:cNvPr id="15" name="文本框 14">
              <a:extLst>
                <a:ext uri="{FF2B5EF4-FFF2-40B4-BE49-F238E27FC236}">
                  <a16:creationId xmlns:a16="http://schemas.microsoft.com/office/drawing/2014/main" id="{5F4B4B2E-17D6-4317-8E19-CFA01AC6388E}"/>
                </a:ext>
              </a:extLst>
            </p:cNvPr>
            <p:cNvSpPr txBox="1"/>
            <p:nvPr/>
          </p:nvSpPr>
          <p:spPr>
            <a:xfrm>
              <a:off x="2827272" y="2299643"/>
              <a:ext cx="575178" cy="369332"/>
            </a:xfrm>
            <a:prstGeom prst="rect">
              <a:avLst/>
            </a:prstGeom>
            <a:noFill/>
            <a:ln w="28575">
              <a:solidFill>
                <a:schemeClr val="accent1">
                  <a:lumMod val="75000"/>
                </a:schemeClr>
              </a:solidFill>
            </a:ln>
          </p:spPr>
          <p:txBody>
            <a:bodyPr wrap="square" rtlCol="0">
              <a:spAutoFit/>
            </a:bodyPr>
            <a:lstStyle/>
            <a:p>
              <a:r>
                <a:rPr lang="en-US" altLang="zh-CN" dirty="0"/>
                <a:t>Java</a:t>
              </a:r>
              <a:endParaRPr lang="zh-CN" altLang="en-US" dirty="0"/>
            </a:p>
          </p:txBody>
        </p:sp>
        <p:sp>
          <p:nvSpPr>
            <p:cNvPr id="16" name="文本框 15">
              <a:extLst>
                <a:ext uri="{FF2B5EF4-FFF2-40B4-BE49-F238E27FC236}">
                  <a16:creationId xmlns:a16="http://schemas.microsoft.com/office/drawing/2014/main" id="{10B7AF25-77D5-4977-A66E-1E9FC261F01B}"/>
                </a:ext>
              </a:extLst>
            </p:cNvPr>
            <p:cNvSpPr txBox="1"/>
            <p:nvPr/>
          </p:nvSpPr>
          <p:spPr>
            <a:xfrm>
              <a:off x="3791210" y="2299643"/>
              <a:ext cx="848387" cy="369332"/>
            </a:xfrm>
            <a:prstGeom prst="rect">
              <a:avLst/>
            </a:prstGeom>
            <a:noFill/>
            <a:ln w="28575">
              <a:solidFill>
                <a:schemeClr val="accent1">
                  <a:lumMod val="75000"/>
                </a:schemeClr>
              </a:solidFill>
            </a:ln>
          </p:spPr>
          <p:txBody>
            <a:bodyPr wrap="square" rtlCol="0">
              <a:spAutoFit/>
            </a:bodyPr>
            <a:lstStyle/>
            <a:p>
              <a:r>
                <a:rPr lang="en-US" altLang="zh-CN" dirty="0"/>
                <a:t>Stream</a:t>
              </a:r>
              <a:endParaRPr lang="zh-CN" altLang="en-US" dirty="0"/>
            </a:p>
          </p:txBody>
        </p:sp>
      </p:grpSp>
      <p:pic>
        <p:nvPicPr>
          <p:cNvPr id="7" name="图片 6">
            <a:extLst>
              <a:ext uri="{FF2B5EF4-FFF2-40B4-BE49-F238E27FC236}">
                <a16:creationId xmlns:a16="http://schemas.microsoft.com/office/drawing/2014/main" id="{88D639A8-50F2-49FE-8428-E5F05D6BA3D7}"/>
              </a:ext>
            </a:extLst>
          </p:cNvPr>
          <p:cNvPicPr>
            <a:picLocks noChangeAspect="1"/>
          </p:cNvPicPr>
          <p:nvPr/>
        </p:nvPicPr>
        <p:blipFill>
          <a:blip r:embed="rId4"/>
          <a:stretch>
            <a:fillRect/>
          </a:stretch>
        </p:blipFill>
        <p:spPr>
          <a:xfrm>
            <a:off x="8116310" y="3718033"/>
            <a:ext cx="3214955" cy="1849847"/>
          </a:xfrm>
          <a:prstGeom prst="rect">
            <a:avLst/>
          </a:prstGeom>
        </p:spPr>
      </p:pic>
      <p:grpSp>
        <p:nvGrpSpPr>
          <p:cNvPr id="11" name="组合 10">
            <a:extLst>
              <a:ext uri="{FF2B5EF4-FFF2-40B4-BE49-F238E27FC236}">
                <a16:creationId xmlns:a16="http://schemas.microsoft.com/office/drawing/2014/main" id="{BA5D73CB-8760-4C5D-A9C4-0783A516BB46}"/>
              </a:ext>
            </a:extLst>
          </p:cNvPr>
          <p:cNvGrpSpPr/>
          <p:nvPr/>
        </p:nvGrpSpPr>
        <p:grpSpPr>
          <a:xfrm>
            <a:off x="5653890" y="5900463"/>
            <a:ext cx="1511401" cy="639231"/>
            <a:chOff x="1551778" y="5289331"/>
            <a:chExt cx="1511401" cy="639231"/>
          </a:xfrm>
        </p:grpSpPr>
        <p:sp>
          <p:nvSpPr>
            <p:cNvPr id="28" name="椭圆 27">
              <a:extLst>
                <a:ext uri="{FF2B5EF4-FFF2-40B4-BE49-F238E27FC236}">
                  <a16:creationId xmlns:a16="http://schemas.microsoft.com/office/drawing/2014/main" id="{F239B445-BFA9-44C3-B164-B65CD8573376}"/>
                </a:ext>
              </a:extLst>
            </p:cNvPr>
            <p:cNvSpPr>
              <a:spLocks noChangeAspect="1"/>
            </p:cNvSpPr>
            <p:nvPr/>
          </p:nvSpPr>
          <p:spPr>
            <a:xfrm rot="410265">
              <a:off x="2457784" y="5289331"/>
              <a:ext cx="605395" cy="624314"/>
            </a:xfrm>
            <a:prstGeom prst="ellipse">
              <a:avLst/>
            </a:prstGeom>
            <a:solidFill>
              <a:srgbClr val="FF756E"/>
            </a:solidFill>
            <a:ln>
              <a:solidFill>
                <a:srgbClr val="FF756E"/>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31B5859-E5FB-4FAB-8DEB-849E932E24F4}"/>
                </a:ext>
              </a:extLst>
            </p:cNvPr>
            <p:cNvSpPr>
              <a:spLocks noChangeAspect="1"/>
            </p:cNvSpPr>
            <p:nvPr/>
          </p:nvSpPr>
          <p:spPr>
            <a:xfrm>
              <a:off x="1551778" y="5304248"/>
              <a:ext cx="605395" cy="624314"/>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a16="http://schemas.microsoft.com/office/drawing/2014/main" id="{CC2EB787-1F1F-4A7C-8FAF-5C62D89B42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6310" y="811712"/>
            <a:ext cx="3214954" cy="2312780"/>
          </a:xfrm>
          <a:prstGeom prst="rect">
            <a:avLst/>
          </a:prstGeom>
        </p:spPr>
      </p:pic>
      <p:pic>
        <p:nvPicPr>
          <p:cNvPr id="34" name="Picture 6" descr="Arrow big down">
            <a:extLst>
              <a:ext uri="{FF2B5EF4-FFF2-40B4-BE49-F238E27FC236}">
                <a16:creationId xmlns:a16="http://schemas.microsoft.com/office/drawing/2014/main" id="{3EC9D846-B5AB-4FEE-8B4A-A4B1734AF5C2}"/>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656401" y="1735713"/>
            <a:ext cx="390967" cy="5499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Arrow big down">
            <a:extLst>
              <a:ext uri="{FF2B5EF4-FFF2-40B4-BE49-F238E27FC236}">
                <a16:creationId xmlns:a16="http://schemas.microsoft.com/office/drawing/2014/main" id="{486EA9AE-C7FF-4A16-BB49-8B73835A70BC}"/>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656401" y="2978818"/>
            <a:ext cx="390967" cy="5499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Arrow big down">
            <a:extLst>
              <a:ext uri="{FF2B5EF4-FFF2-40B4-BE49-F238E27FC236}">
                <a16:creationId xmlns:a16="http://schemas.microsoft.com/office/drawing/2014/main" id="{AD5F708E-0842-414E-8D53-8D755328E930}"/>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9403458">
            <a:off x="4462717" y="5640413"/>
            <a:ext cx="390967" cy="5499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Arrow big down">
            <a:extLst>
              <a:ext uri="{FF2B5EF4-FFF2-40B4-BE49-F238E27FC236}">
                <a16:creationId xmlns:a16="http://schemas.microsoft.com/office/drawing/2014/main" id="{2EFCF40A-292A-438C-9AD5-4A7C9D172882}"/>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3525605">
            <a:off x="7729634" y="5625497"/>
            <a:ext cx="390967" cy="5499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Arrow big down">
            <a:extLst>
              <a:ext uri="{FF2B5EF4-FFF2-40B4-BE49-F238E27FC236}">
                <a16:creationId xmlns:a16="http://schemas.microsoft.com/office/drawing/2014/main" id="{54D44A7B-B7DB-48EE-8CAC-B6520928490E}"/>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flipV="1">
            <a:off x="9528304" y="3070692"/>
            <a:ext cx="390967" cy="54993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a:extLst>
              <a:ext uri="{FF2B5EF4-FFF2-40B4-BE49-F238E27FC236}">
                <a16:creationId xmlns:a16="http://schemas.microsoft.com/office/drawing/2014/main" id="{EC379B45-A286-4480-A6E8-B3DEBB4EC328}"/>
              </a:ext>
            </a:extLst>
          </p:cNvPr>
          <p:cNvGrpSpPr/>
          <p:nvPr/>
        </p:nvGrpSpPr>
        <p:grpSpPr>
          <a:xfrm>
            <a:off x="1378452" y="3662578"/>
            <a:ext cx="3128854" cy="2269383"/>
            <a:chOff x="1378452" y="3662578"/>
            <a:chExt cx="3128854" cy="2269383"/>
          </a:xfrm>
        </p:grpSpPr>
        <p:grpSp>
          <p:nvGrpSpPr>
            <p:cNvPr id="8" name="组合 7">
              <a:extLst>
                <a:ext uri="{FF2B5EF4-FFF2-40B4-BE49-F238E27FC236}">
                  <a16:creationId xmlns:a16="http://schemas.microsoft.com/office/drawing/2014/main" id="{31320BF4-EA61-456F-B853-8AB5ADDCF931}"/>
                </a:ext>
              </a:extLst>
            </p:cNvPr>
            <p:cNvGrpSpPr/>
            <p:nvPr/>
          </p:nvGrpSpPr>
          <p:grpSpPr>
            <a:xfrm>
              <a:off x="1378452" y="3662578"/>
              <a:ext cx="2872961" cy="2269383"/>
              <a:chOff x="1378452" y="3662578"/>
              <a:chExt cx="2872961" cy="2269383"/>
            </a:xfrm>
          </p:grpSpPr>
          <p:grpSp>
            <p:nvGrpSpPr>
              <p:cNvPr id="9" name="组合 8">
                <a:extLst>
                  <a:ext uri="{FF2B5EF4-FFF2-40B4-BE49-F238E27FC236}">
                    <a16:creationId xmlns:a16="http://schemas.microsoft.com/office/drawing/2014/main" id="{A18762C1-2D38-4A5E-8CA9-B5A39A3E570C}"/>
                  </a:ext>
                </a:extLst>
              </p:cNvPr>
              <p:cNvGrpSpPr/>
              <p:nvPr/>
            </p:nvGrpSpPr>
            <p:grpSpPr>
              <a:xfrm>
                <a:off x="1452356" y="3662578"/>
                <a:ext cx="2799057" cy="2269383"/>
                <a:chOff x="725395" y="2620892"/>
                <a:chExt cx="2799057" cy="2269383"/>
              </a:xfrm>
            </p:grpSpPr>
            <p:sp>
              <p:nvSpPr>
                <p:cNvPr id="5" name="椭圆 4">
                  <a:extLst>
                    <a:ext uri="{FF2B5EF4-FFF2-40B4-BE49-F238E27FC236}">
                      <a16:creationId xmlns:a16="http://schemas.microsoft.com/office/drawing/2014/main" id="{1CEF0832-0131-4CA8-BA36-FA851C40EB77}"/>
                    </a:ext>
                  </a:extLst>
                </p:cNvPr>
                <p:cNvSpPr>
                  <a:spLocks noChangeAspect="1"/>
                </p:cNvSpPr>
                <p:nvPr/>
              </p:nvSpPr>
              <p:spPr>
                <a:xfrm>
                  <a:off x="725395" y="3110434"/>
                  <a:ext cx="605395" cy="62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54BFA6-DD36-43A8-883E-4A1E3E6BA399}"/>
                    </a:ext>
                  </a:extLst>
                </p:cNvPr>
                <p:cNvSpPr>
                  <a:spLocks noChangeAspect="1"/>
                </p:cNvSpPr>
                <p:nvPr/>
              </p:nvSpPr>
              <p:spPr>
                <a:xfrm>
                  <a:off x="1474643" y="2620892"/>
                  <a:ext cx="605395" cy="624314"/>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9" name="椭圆 18">
                  <a:extLst>
                    <a:ext uri="{FF2B5EF4-FFF2-40B4-BE49-F238E27FC236}">
                      <a16:creationId xmlns:a16="http://schemas.microsoft.com/office/drawing/2014/main" id="{139AC927-ABC0-4E08-BD7E-6F258DECBA50}"/>
                    </a:ext>
                  </a:extLst>
                </p:cNvPr>
                <p:cNvSpPr>
                  <a:spLocks noChangeAspect="1"/>
                </p:cNvSpPr>
                <p:nvPr/>
              </p:nvSpPr>
              <p:spPr>
                <a:xfrm>
                  <a:off x="876039" y="3880254"/>
                  <a:ext cx="605395" cy="62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5A52AAA-3C6D-46CA-B1CD-601331FE9910}"/>
                    </a:ext>
                  </a:extLst>
                </p:cNvPr>
                <p:cNvSpPr>
                  <a:spLocks noChangeAspect="1"/>
                </p:cNvSpPr>
                <p:nvPr/>
              </p:nvSpPr>
              <p:spPr>
                <a:xfrm>
                  <a:off x="1726404" y="3504626"/>
                  <a:ext cx="605395" cy="624314"/>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E177644-6172-4B91-80E0-A7F66E69E58F}"/>
                    </a:ext>
                  </a:extLst>
                </p:cNvPr>
                <p:cNvSpPr>
                  <a:spLocks noChangeAspect="1"/>
                </p:cNvSpPr>
                <p:nvPr/>
              </p:nvSpPr>
              <p:spPr>
                <a:xfrm rot="410265">
                  <a:off x="1873941" y="4265961"/>
                  <a:ext cx="605395" cy="62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77B67AC-409C-43F4-914A-0C7E27832E1C}"/>
                    </a:ext>
                  </a:extLst>
                </p:cNvPr>
                <p:cNvSpPr>
                  <a:spLocks noChangeAspect="1"/>
                </p:cNvSpPr>
                <p:nvPr/>
              </p:nvSpPr>
              <p:spPr>
                <a:xfrm>
                  <a:off x="2307760" y="2626124"/>
                  <a:ext cx="605395" cy="62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A75F13C-3229-493D-84A5-F5844F70B33B}"/>
                    </a:ext>
                  </a:extLst>
                </p:cNvPr>
                <p:cNvSpPr>
                  <a:spLocks noChangeAspect="1"/>
                </p:cNvSpPr>
                <p:nvPr/>
              </p:nvSpPr>
              <p:spPr>
                <a:xfrm rot="410265">
                  <a:off x="2919057" y="3139987"/>
                  <a:ext cx="605395" cy="624314"/>
                </a:xfrm>
                <a:prstGeom prst="ellipse">
                  <a:avLst/>
                </a:prstGeom>
                <a:solidFill>
                  <a:srgbClr val="FF756E"/>
                </a:solidFill>
                <a:ln>
                  <a:solidFill>
                    <a:srgbClr val="FF756E"/>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9A1A5DD-C7D0-4EAA-A8C6-9B20C273DA2A}"/>
                    </a:ext>
                  </a:extLst>
                </p:cNvPr>
                <p:cNvSpPr>
                  <a:spLocks noChangeAspect="1"/>
                </p:cNvSpPr>
                <p:nvPr/>
              </p:nvSpPr>
              <p:spPr>
                <a:xfrm rot="410265">
                  <a:off x="2593439" y="3853631"/>
                  <a:ext cx="605395" cy="6243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476AF34C-26B4-48A4-B8ED-0A4BB68C3A18}"/>
                  </a:ext>
                </a:extLst>
              </p:cNvPr>
              <p:cNvSpPr txBox="1"/>
              <p:nvPr/>
            </p:nvSpPr>
            <p:spPr>
              <a:xfrm>
                <a:off x="2323405" y="4665103"/>
                <a:ext cx="812501" cy="369332"/>
              </a:xfrm>
              <a:prstGeom prst="rect">
                <a:avLst/>
              </a:prstGeom>
              <a:noFill/>
              <a:ln w="28575">
                <a:noFill/>
              </a:ln>
            </p:spPr>
            <p:txBody>
              <a:bodyPr wrap="square" rtlCol="0">
                <a:spAutoFit/>
              </a:bodyPr>
              <a:lstStyle/>
              <a:p>
                <a:r>
                  <a:rPr lang="en-US" altLang="zh-CN" dirty="0"/>
                  <a:t>…file… </a:t>
                </a:r>
                <a:endParaRPr lang="zh-CN" altLang="en-US" dirty="0"/>
              </a:p>
            </p:txBody>
          </p:sp>
          <p:sp>
            <p:nvSpPr>
              <p:cNvPr id="39" name="文本框 38">
                <a:extLst>
                  <a:ext uri="{FF2B5EF4-FFF2-40B4-BE49-F238E27FC236}">
                    <a16:creationId xmlns:a16="http://schemas.microsoft.com/office/drawing/2014/main" id="{2E985298-3EB0-4DC5-AD99-281DFB62F3BB}"/>
                  </a:ext>
                </a:extLst>
              </p:cNvPr>
              <p:cNvSpPr txBox="1"/>
              <p:nvPr/>
            </p:nvSpPr>
            <p:spPr>
              <a:xfrm>
                <a:off x="1452356" y="5070381"/>
                <a:ext cx="1078100" cy="369332"/>
              </a:xfrm>
              <a:prstGeom prst="rect">
                <a:avLst/>
              </a:prstGeom>
              <a:noFill/>
              <a:ln w="28575">
                <a:noFill/>
              </a:ln>
            </p:spPr>
            <p:txBody>
              <a:bodyPr wrap="square" rtlCol="0">
                <a:spAutoFit/>
              </a:bodyPr>
              <a:lstStyle/>
              <a:p>
                <a:r>
                  <a:rPr lang="en-US" altLang="zh-CN" dirty="0"/>
                  <a:t>…java… </a:t>
                </a:r>
                <a:endParaRPr lang="zh-CN" altLang="en-US" dirty="0"/>
              </a:p>
            </p:txBody>
          </p:sp>
          <p:sp>
            <p:nvSpPr>
              <p:cNvPr id="40" name="文本框 39">
                <a:extLst>
                  <a:ext uri="{FF2B5EF4-FFF2-40B4-BE49-F238E27FC236}">
                    <a16:creationId xmlns:a16="http://schemas.microsoft.com/office/drawing/2014/main" id="{F837098B-4553-45F2-8EEF-FDF0E10309F7}"/>
                  </a:ext>
                </a:extLst>
              </p:cNvPr>
              <p:cNvSpPr txBox="1"/>
              <p:nvPr/>
            </p:nvSpPr>
            <p:spPr>
              <a:xfrm>
                <a:off x="1378452" y="4273624"/>
                <a:ext cx="975786" cy="369332"/>
              </a:xfrm>
              <a:prstGeom prst="rect">
                <a:avLst/>
              </a:prstGeom>
              <a:noFill/>
              <a:ln w="28575">
                <a:noFill/>
              </a:ln>
            </p:spPr>
            <p:txBody>
              <a:bodyPr wrap="square" rtlCol="0">
                <a:spAutoFit/>
              </a:bodyPr>
              <a:lstStyle/>
              <a:p>
                <a:r>
                  <a:rPr lang="en-US" altLang="zh-CN" dirty="0"/>
                  <a:t>…file… </a:t>
                </a:r>
                <a:endParaRPr lang="zh-CN" altLang="en-US" dirty="0"/>
              </a:p>
            </p:txBody>
          </p:sp>
          <p:sp>
            <p:nvSpPr>
              <p:cNvPr id="41" name="文本框 40">
                <a:extLst>
                  <a:ext uri="{FF2B5EF4-FFF2-40B4-BE49-F238E27FC236}">
                    <a16:creationId xmlns:a16="http://schemas.microsoft.com/office/drawing/2014/main" id="{B13553D8-0426-4847-8AC2-F7B50BCD29E6}"/>
                  </a:ext>
                </a:extLst>
              </p:cNvPr>
              <p:cNvSpPr txBox="1"/>
              <p:nvPr/>
            </p:nvSpPr>
            <p:spPr>
              <a:xfrm>
                <a:off x="1930550" y="3770634"/>
                <a:ext cx="1330065" cy="369332"/>
              </a:xfrm>
              <a:prstGeom prst="rect">
                <a:avLst/>
              </a:prstGeom>
              <a:noFill/>
              <a:ln w="28575">
                <a:noFill/>
              </a:ln>
            </p:spPr>
            <p:txBody>
              <a:bodyPr wrap="square" rtlCol="0">
                <a:spAutoFit/>
              </a:bodyPr>
              <a:lstStyle/>
              <a:p>
                <a:r>
                  <a:rPr lang="en-US" altLang="zh-CN" dirty="0"/>
                  <a:t>…stream… </a:t>
                </a:r>
                <a:endParaRPr lang="zh-CN" altLang="en-US" dirty="0"/>
              </a:p>
            </p:txBody>
          </p:sp>
        </p:grpSp>
        <p:sp>
          <p:nvSpPr>
            <p:cNvPr id="32" name="文本框 31">
              <a:extLst>
                <a:ext uri="{FF2B5EF4-FFF2-40B4-BE49-F238E27FC236}">
                  <a16:creationId xmlns:a16="http://schemas.microsoft.com/office/drawing/2014/main" id="{506F0B37-2481-46E1-896D-52D3E8946595}"/>
                </a:ext>
              </a:extLst>
            </p:cNvPr>
            <p:cNvSpPr txBox="1"/>
            <p:nvPr/>
          </p:nvSpPr>
          <p:spPr>
            <a:xfrm>
              <a:off x="3531520" y="4289977"/>
              <a:ext cx="975786" cy="369332"/>
            </a:xfrm>
            <a:prstGeom prst="rect">
              <a:avLst/>
            </a:prstGeom>
            <a:noFill/>
            <a:ln w="28575">
              <a:noFill/>
            </a:ln>
          </p:spPr>
          <p:txBody>
            <a:bodyPr wrap="square" rtlCol="0">
              <a:spAutoFit/>
            </a:bodyPr>
            <a:lstStyle/>
            <a:p>
              <a:r>
                <a:rPr lang="en-US" altLang="zh-CN" dirty="0"/>
                <a:t>…add… </a:t>
              </a:r>
              <a:endParaRPr lang="zh-CN" altLang="en-US" dirty="0"/>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3F5FAF-336A-4D28-A899-FC9A64493F51}"/>
                  </a:ext>
                </a:extLst>
              </p:cNvPr>
              <p:cNvSpPr txBox="1"/>
              <p:nvPr/>
            </p:nvSpPr>
            <p:spPr>
              <a:xfrm>
                <a:off x="2696042" y="4949260"/>
                <a:ext cx="7711244" cy="432000"/>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2400" b="0" i="1" smtClean="0">
                          <a:latin typeface="Cambria Math" panose="02040503050406030204" pitchFamily="18" charset="0"/>
                        </a:rPr>
                        <m:t>𝐾𝐺𝑆𝑖𝑚</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w</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𝑆</m:t>
                          </m:r>
                          <m:r>
                            <m:rPr>
                              <m:sty m:val="p"/>
                            </m:rPr>
                            <a:rPr lang="en-US" altLang="zh-CN" sz="2400" i="1">
                              <a:latin typeface="Cambria Math" panose="02040503050406030204" pitchFamily="18" charset="0"/>
                            </a:rPr>
                            <m:t>im</m:t>
                          </m:r>
                        </m:e>
                        <m:sub>
                          <m:r>
                            <a:rPr lang="en-US" altLang="zh-CN" sz="2400" b="0" i="1" smtClean="0">
                              <a:latin typeface="Cambria Math" panose="02040503050406030204" pitchFamily="18" charset="0"/>
                            </a:rPr>
                            <m:t>𝑡𝑒𝑥𝑡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𝑆𝑖𝑚</m:t>
                          </m:r>
                        </m:e>
                        <m:sub>
                          <m:r>
                            <a:rPr lang="en-US" altLang="zh-CN" sz="2400" b="0" i="1" smtClean="0">
                              <a:latin typeface="Cambria Math" panose="02040503050406030204" pitchFamily="18" charset="0"/>
                            </a:rPr>
                            <m:t>𝑐𝑜𝑛𝑐𝑒𝑝𝑡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3F5FAF-336A-4D28-A899-FC9A64493F51}"/>
                  </a:ext>
                </a:extLst>
              </p:cNvPr>
              <p:cNvSpPr txBox="1">
                <a:spLocks noRot="1" noChangeAspect="1" noMove="1" noResize="1" noEditPoints="1" noAdjustHandles="1" noChangeArrowheads="1" noChangeShapeType="1" noTextEdit="1"/>
              </p:cNvSpPr>
              <p:nvPr/>
            </p:nvSpPr>
            <p:spPr>
              <a:xfrm>
                <a:off x="2696042" y="4949260"/>
                <a:ext cx="7711244" cy="432000"/>
              </a:xfrm>
              <a:prstGeom prst="rect">
                <a:avLst/>
              </a:prstGeom>
              <a:blipFill>
                <a:blip r:embed="rId8"/>
                <a:stretch>
                  <a:fillRect r="-79" b="-15493"/>
                </a:stretch>
              </a:blipFill>
            </p:spPr>
            <p:txBody>
              <a:bodyPr/>
              <a:lstStyle/>
              <a:p>
                <a:r>
                  <a:rPr lang="zh-CN" altLang="en-US">
                    <a:noFill/>
                  </a:rPr>
                  <a:t> </a:t>
                </a:r>
              </a:p>
            </p:txBody>
          </p:sp>
        </mc:Fallback>
      </mc:AlternateContent>
      <p:grpSp>
        <p:nvGrpSpPr>
          <p:cNvPr id="116" name="组合 115">
            <a:extLst>
              <a:ext uri="{FF2B5EF4-FFF2-40B4-BE49-F238E27FC236}">
                <a16:creationId xmlns:a16="http://schemas.microsoft.com/office/drawing/2014/main" id="{FA50BF18-E160-4ECE-B32C-5996F14A6893}"/>
              </a:ext>
            </a:extLst>
          </p:cNvPr>
          <p:cNvGrpSpPr/>
          <p:nvPr/>
        </p:nvGrpSpPr>
        <p:grpSpPr>
          <a:xfrm>
            <a:off x="5807277" y="1815073"/>
            <a:ext cx="3495872" cy="3366445"/>
            <a:chOff x="5807277" y="1815073"/>
            <a:chExt cx="3495872" cy="3366445"/>
          </a:xfrm>
        </p:grpSpPr>
        <p:grpSp>
          <p:nvGrpSpPr>
            <p:cNvPr id="42" name="组合 41">
              <a:extLst>
                <a:ext uri="{FF2B5EF4-FFF2-40B4-BE49-F238E27FC236}">
                  <a16:creationId xmlns:a16="http://schemas.microsoft.com/office/drawing/2014/main" id="{8CE56ABE-4190-4649-87F2-4A6D7DF22625}"/>
                </a:ext>
              </a:extLst>
            </p:cNvPr>
            <p:cNvGrpSpPr/>
            <p:nvPr/>
          </p:nvGrpSpPr>
          <p:grpSpPr>
            <a:xfrm>
              <a:off x="5807277" y="1980803"/>
              <a:ext cx="3495872" cy="2969644"/>
              <a:chOff x="11557959" y="815224"/>
              <a:chExt cx="3495872" cy="2969644"/>
            </a:xfrm>
          </p:grpSpPr>
          <p:sp>
            <p:nvSpPr>
              <p:cNvPr id="43" name="椭圆 42">
                <a:extLst>
                  <a:ext uri="{FF2B5EF4-FFF2-40B4-BE49-F238E27FC236}">
                    <a16:creationId xmlns:a16="http://schemas.microsoft.com/office/drawing/2014/main" id="{8B120F1D-B176-4541-9746-1238DDE54C2F}"/>
                  </a:ext>
                </a:extLst>
              </p:cNvPr>
              <p:cNvSpPr>
                <a:spLocks noChangeAspect="1"/>
              </p:cNvSpPr>
              <p:nvPr/>
            </p:nvSpPr>
            <p:spPr>
              <a:xfrm rot="410265">
                <a:off x="13018811" y="1259613"/>
                <a:ext cx="327712" cy="337953"/>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F249EE3-F3FA-4FB3-822A-D4AD5B01617D}"/>
                  </a:ext>
                </a:extLst>
              </p:cNvPr>
              <p:cNvSpPr>
                <a:spLocks noChangeAspect="1"/>
              </p:cNvSpPr>
              <p:nvPr/>
            </p:nvSpPr>
            <p:spPr>
              <a:xfrm>
                <a:off x="14108886" y="815224"/>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DA462B7-63CC-4A81-98E1-BC1367FEC4E1}"/>
                  </a:ext>
                </a:extLst>
              </p:cNvPr>
              <p:cNvSpPr>
                <a:spLocks noChangeAspect="1"/>
              </p:cNvSpPr>
              <p:nvPr/>
            </p:nvSpPr>
            <p:spPr>
              <a:xfrm>
                <a:off x="13351467" y="2553215"/>
                <a:ext cx="327712" cy="337953"/>
              </a:xfrm>
              <a:prstGeom prst="ellipse">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695AA7A-EA4A-4DA3-9094-ED3B59FD12EF}"/>
                  </a:ext>
                </a:extLst>
              </p:cNvPr>
              <p:cNvSpPr>
                <a:spLocks noChangeAspect="1"/>
              </p:cNvSpPr>
              <p:nvPr/>
            </p:nvSpPr>
            <p:spPr>
              <a:xfrm>
                <a:off x="12370604" y="1496517"/>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6E797AB-7FEB-4E38-B3D3-3A571E358B44}"/>
                  </a:ext>
                </a:extLst>
              </p:cNvPr>
              <p:cNvSpPr>
                <a:spLocks noChangeAspect="1"/>
              </p:cNvSpPr>
              <p:nvPr/>
            </p:nvSpPr>
            <p:spPr>
              <a:xfrm>
                <a:off x="14132945" y="2392862"/>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椭圆 47">
                <a:extLst>
                  <a:ext uri="{FF2B5EF4-FFF2-40B4-BE49-F238E27FC236}">
                    <a16:creationId xmlns:a16="http://schemas.microsoft.com/office/drawing/2014/main" id="{2B7AD205-E5B3-461C-B611-01421D8ADA37}"/>
                  </a:ext>
                </a:extLst>
              </p:cNvPr>
              <p:cNvSpPr>
                <a:spLocks noChangeAspect="1"/>
              </p:cNvSpPr>
              <p:nvPr/>
            </p:nvSpPr>
            <p:spPr>
              <a:xfrm>
                <a:off x="12883112" y="2010096"/>
                <a:ext cx="327712" cy="337953"/>
              </a:xfrm>
              <a:prstGeom prst="ellipse">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E19D342-0A2C-49ED-AD7D-F3582F7F36CC}"/>
                  </a:ext>
                </a:extLst>
              </p:cNvPr>
              <p:cNvSpPr>
                <a:spLocks noChangeAspect="1"/>
              </p:cNvSpPr>
              <p:nvPr/>
            </p:nvSpPr>
            <p:spPr>
              <a:xfrm>
                <a:off x="13392224" y="2007761"/>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2240050-A491-42F2-AEC7-808B78514AF1}"/>
                  </a:ext>
                </a:extLst>
              </p:cNvPr>
              <p:cNvSpPr>
                <a:spLocks noChangeAspect="1"/>
              </p:cNvSpPr>
              <p:nvPr/>
            </p:nvSpPr>
            <p:spPr>
              <a:xfrm>
                <a:off x="12767248" y="3174068"/>
                <a:ext cx="327712" cy="337953"/>
              </a:xfrm>
              <a:prstGeom prst="ellipse">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BB392C5-A1D3-4131-9F73-45A8B060A333}"/>
                  </a:ext>
                </a:extLst>
              </p:cNvPr>
              <p:cNvSpPr>
                <a:spLocks noChangeAspect="1"/>
              </p:cNvSpPr>
              <p:nvPr/>
            </p:nvSpPr>
            <p:spPr>
              <a:xfrm>
                <a:off x="12012246" y="2847455"/>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29C3EC6-BE09-42E9-A2A3-D7747E1C9537}"/>
                  </a:ext>
                </a:extLst>
              </p:cNvPr>
              <p:cNvSpPr>
                <a:spLocks noChangeAspect="1"/>
              </p:cNvSpPr>
              <p:nvPr/>
            </p:nvSpPr>
            <p:spPr>
              <a:xfrm>
                <a:off x="12246183" y="2143250"/>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8BBA771-4DB6-4CC4-99A0-98A41EAF3304}"/>
                  </a:ext>
                </a:extLst>
              </p:cNvPr>
              <p:cNvSpPr>
                <a:spLocks noChangeAspect="1"/>
              </p:cNvSpPr>
              <p:nvPr/>
            </p:nvSpPr>
            <p:spPr>
              <a:xfrm>
                <a:off x="13986134" y="2999087"/>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椭圆 53">
                <a:extLst>
                  <a:ext uri="{FF2B5EF4-FFF2-40B4-BE49-F238E27FC236}">
                    <a16:creationId xmlns:a16="http://schemas.microsoft.com/office/drawing/2014/main" id="{D74B427E-69CD-4B3F-B0D3-F713440F5D62}"/>
                  </a:ext>
                </a:extLst>
              </p:cNvPr>
              <p:cNvSpPr>
                <a:spLocks noChangeAspect="1"/>
              </p:cNvSpPr>
              <p:nvPr/>
            </p:nvSpPr>
            <p:spPr>
              <a:xfrm>
                <a:off x="14726119" y="2760774"/>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83FF653-4BCB-4B39-B5A3-AF5A05A2985D}"/>
                  </a:ext>
                </a:extLst>
              </p:cNvPr>
              <p:cNvSpPr>
                <a:spLocks noChangeAspect="1"/>
              </p:cNvSpPr>
              <p:nvPr/>
            </p:nvSpPr>
            <p:spPr>
              <a:xfrm>
                <a:off x="13368520" y="3417720"/>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C1EF3B80-7552-4076-A56E-AF7820569957}"/>
                  </a:ext>
                </a:extLst>
              </p:cNvPr>
              <p:cNvSpPr>
                <a:spLocks noChangeAspect="1"/>
              </p:cNvSpPr>
              <p:nvPr/>
            </p:nvSpPr>
            <p:spPr>
              <a:xfrm>
                <a:off x="12633065" y="2702052"/>
                <a:ext cx="327712" cy="337953"/>
              </a:xfrm>
              <a:prstGeom prst="ellipse">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802FAEC-0E04-4F14-9331-BD4CF2479DA3}"/>
                  </a:ext>
                </a:extLst>
              </p:cNvPr>
              <p:cNvSpPr>
                <a:spLocks noChangeAspect="1"/>
              </p:cNvSpPr>
              <p:nvPr/>
            </p:nvSpPr>
            <p:spPr>
              <a:xfrm>
                <a:off x="13667128" y="1409082"/>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8" name="直接箭头连接符 57">
                <a:extLst>
                  <a:ext uri="{FF2B5EF4-FFF2-40B4-BE49-F238E27FC236}">
                    <a16:creationId xmlns:a16="http://schemas.microsoft.com/office/drawing/2014/main" id="{B328C877-B31B-41DF-AD4C-9A3285A4263E}"/>
                  </a:ext>
                </a:extLst>
              </p:cNvPr>
              <p:cNvCxnSpPr>
                <a:cxnSpLocks/>
                <a:stCxn id="43" idx="6"/>
                <a:endCxn id="57" idx="2"/>
              </p:cNvCxnSpPr>
              <p:nvPr/>
            </p:nvCxnSpPr>
            <p:spPr>
              <a:xfrm>
                <a:off x="13345357" y="1448098"/>
                <a:ext cx="321771" cy="129961"/>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7290FC17-937D-4320-B524-9CFDDC9CE3D5}"/>
                  </a:ext>
                </a:extLst>
              </p:cNvPr>
              <p:cNvCxnSpPr>
                <a:cxnSpLocks/>
                <a:stCxn id="43" idx="2"/>
                <a:endCxn id="46" idx="7"/>
              </p:cNvCxnSpPr>
              <p:nvPr/>
            </p:nvCxnSpPr>
            <p:spPr>
              <a:xfrm flipH="1">
                <a:off x="12650324" y="1409082"/>
                <a:ext cx="369652" cy="136927"/>
              </a:xfrm>
              <a:prstGeom prst="straightConnector1">
                <a:avLst/>
              </a:prstGeom>
              <a:ln>
                <a:headEnd w="med" len="sm"/>
                <a:tailEnd type="triangle" w="sm" len="sm"/>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A70E0514-0256-4F4E-8599-47A2D0E9F838}"/>
                  </a:ext>
                </a:extLst>
              </p:cNvPr>
              <p:cNvCxnSpPr>
                <a:cxnSpLocks/>
                <a:stCxn id="57" idx="7"/>
                <a:endCxn id="44" idx="3"/>
              </p:cNvCxnSpPr>
              <p:nvPr/>
            </p:nvCxnSpPr>
            <p:spPr>
              <a:xfrm flipV="1">
                <a:off x="13946848" y="1103685"/>
                <a:ext cx="210030" cy="354889"/>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9F4870B2-466B-4DA7-8F24-6519804D7204}"/>
                  </a:ext>
                </a:extLst>
              </p:cNvPr>
              <p:cNvCxnSpPr>
                <a:stCxn id="48" idx="0"/>
                <a:endCxn id="43" idx="4"/>
              </p:cNvCxnSpPr>
              <p:nvPr/>
            </p:nvCxnSpPr>
            <p:spPr>
              <a:xfrm flipV="1">
                <a:off x="13046968" y="1596364"/>
                <a:ext cx="115581" cy="413732"/>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304F05F1-DDDC-44BF-B3B2-9DAB3F9B6D82}"/>
                  </a:ext>
                </a:extLst>
              </p:cNvPr>
              <p:cNvCxnSpPr>
                <a:stCxn id="48" idx="5"/>
                <a:endCxn id="45" idx="1"/>
              </p:cNvCxnSpPr>
              <p:nvPr/>
            </p:nvCxnSpPr>
            <p:spPr>
              <a:xfrm>
                <a:off x="13162832" y="2298557"/>
                <a:ext cx="236627" cy="304150"/>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F1D7EF40-870A-4BFA-AF94-71CB70CB617A}"/>
                  </a:ext>
                </a:extLst>
              </p:cNvPr>
              <p:cNvCxnSpPr>
                <a:stCxn id="56" idx="0"/>
                <a:endCxn id="52" idx="5"/>
              </p:cNvCxnSpPr>
              <p:nvPr/>
            </p:nvCxnSpPr>
            <p:spPr>
              <a:xfrm flipH="1" flipV="1">
                <a:off x="12525903" y="2431711"/>
                <a:ext cx="271018" cy="270341"/>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68F20F4C-1D11-49CA-A6B8-3E965E7EDF3F}"/>
                  </a:ext>
                </a:extLst>
              </p:cNvPr>
              <p:cNvCxnSpPr>
                <a:cxnSpLocks/>
                <a:stCxn id="52" idx="3"/>
                <a:endCxn id="51" idx="0"/>
              </p:cNvCxnSpPr>
              <p:nvPr/>
            </p:nvCxnSpPr>
            <p:spPr>
              <a:xfrm flipH="1">
                <a:off x="12176102" y="2431711"/>
                <a:ext cx="118073" cy="415744"/>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8DBCF92A-7764-4E0B-B720-1C25099E1241}"/>
                  </a:ext>
                </a:extLst>
              </p:cNvPr>
              <p:cNvCxnSpPr>
                <a:cxnSpLocks/>
                <a:stCxn id="50" idx="6"/>
                <a:endCxn id="55" idx="2"/>
              </p:cNvCxnSpPr>
              <p:nvPr/>
            </p:nvCxnSpPr>
            <p:spPr>
              <a:xfrm>
                <a:off x="13094960" y="3343045"/>
                <a:ext cx="273560" cy="243652"/>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E5416107-3E12-48A9-8EA6-697825610CB1}"/>
                  </a:ext>
                </a:extLst>
              </p:cNvPr>
              <p:cNvCxnSpPr>
                <a:cxnSpLocks/>
                <a:stCxn id="45" idx="6"/>
                <a:endCxn id="47" idx="2"/>
              </p:cNvCxnSpPr>
              <p:nvPr/>
            </p:nvCxnSpPr>
            <p:spPr>
              <a:xfrm flipV="1">
                <a:off x="13679179" y="2561839"/>
                <a:ext cx="453766" cy="160353"/>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328983E1-3C7A-4632-84DA-F130563C264C}"/>
                  </a:ext>
                </a:extLst>
              </p:cNvPr>
              <p:cNvCxnSpPr>
                <a:cxnSpLocks/>
                <a:stCxn id="53" idx="6"/>
                <a:endCxn id="54" idx="3"/>
              </p:cNvCxnSpPr>
              <p:nvPr/>
            </p:nvCxnSpPr>
            <p:spPr>
              <a:xfrm flipV="1">
                <a:off x="14313846" y="3049235"/>
                <a:ext cx="460265" cy="118829"/>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9A5F488E-EFFF-4A8F-AFEE-BC2D81566E2F}"/>
                  </a:ext>
                </a:extLst>
              </p:cNvPr>
              <p:cNvCxnSpPr>
                <a:cxnSpLocks/>
                <a:stCxn id="47" idx="5"/>
                <a:endCxn id="54" idx="1"/>
              </p:cNvCxnSpPr>
              <p:nvPr/>
            </p:nvCxnSpPr>
            <p:spPr>
              <a:xfrm>
                <a:off x="14412665" y="2681323"/>
                <a:ext cx="361446" cy="128943"/>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4A0C6F6A-66F7-4258-BC75-2434DEF63057}"/>
                  </a:ext>
                </a:extLst>
              </p:cNvPr>
              <p:cNvCxnSpPr>
                <a:cxnSpLocks/>
                <a:stCxn id="45" idx="5"/>
                <a:endCxn id="53" idx="2"/>
              </p:cNvCxnSpPr>
              <p:nvPr/>
            </p:nvCxnSpPr>
            <p:spPr>
              <a:xfrm>
                <a:off x="13631187" y="2841676"/>
                <a:ext cx="354947" cy="326388"/>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709A0174-451E-442E-B734-AB42DB3B92EB}"/>
                  </a:ext>
                </a:extLst>
              </p:cNvPr>
              <p:cNvCxnSpPr>
                <a:stCxn id="53" idx="3"/>
                <a:endCxn id="55" idx="6"/>
              </p:cNvCxnSpPr>
              <p:nvPr/>
            </p:nvCxnSpPr>
            <p:spPr>
              <a:xfrm flipH="1">
                <a:off x="13696232" y="3287548"/>
                <a:ext cx="337894" cy="299149"/>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B1D4F2CB-DF6A-4934-8C09-E7C89A18C8F2}"/>
                  </a:ext>
                </a:extLst>
              </p:cNvPr>
              <p:cNvCxnSpPr>
                <a:cxnSpLocks/>
                <a:stCxn id="48" idx="3"/>
                <a:endCxn id="56" idx="0"/>
              </p:cNvCxnSpPr>
              <p:nvPr/>
            </p:nvCxnSpPr>
            <p:spPr>
              <a:xfrm flipH="1">
                <a:off x="12796921" y="2298557"/>
                <a:ext cx="134183" cy="403495"/>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5BD004D2-2F83-48E2-96B5-C3384929A45E}"/>
                  </a:ext>
                </a:extLst>
              </p:cNvPr>
              <p:cNvCxnSpPr>
                <a:cxnSpLocks/>
                <a:stCxn id="47" idx="1"/>
                <a:endCxn id="93" idx="4"/>
              </p:cNvCxnSpPr>
              <p:nvPr/>
            </p:nvCxnSpPr>
            <p:spPr>
              <a:xfrm flipH="1" flipV="1">
                <a:off x="14098135" y="2216874"/>
                <a:ext cx="82802" cy="225480"/>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94FC4EB8-C769-476A-A728-0B34CBDB2B81}"/>
                  </a:ext>
                </a:extLst>
              </p:cNvPr>
              <p:cNvCxnSpPr>
                <a:cxnSpLocks/>
                <a:stCxn id="57" idx="3"/>
                <a:endCxn id="49" idx="0"/>
              </p:cNvCxnSpPr>
              <p:nvPr/>
            </p:nvCxnSpPr>
            <p:spPr>
              <a:xfrm flipH="1">
                <a:off x="13556080" y="1697543"/>
                <a:ext cx="159040" cy="310218"/>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F0EF1CE8-7869-4F77-9F0B-47239A39D67E}"/>
                  </a:ext>
                </a:extLst>
              </p:cNvPr>
              <p:cNvSpPr>
                <a:spLocks noChangeAspect="1"/>
              </p:cNvSpPr>
              <p:nvPr/>
            </p:nvSpPr>
            <p:spPr>
              <a:xfrm>
                <a:off x="14409586" y="1391016"/>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75" name="直接箭头连接符 74">
                <a:extLst>
                  <a:ext uri="{FF2B5EF4-FFF2-40B4-BE49-F238E27FC236}">
                    <a16:creationId xmlns:a16="http://schemas.microsoft.com/office/drawing/2014/main" id="{D0C245E0-4D83-4A78-88E7-E8FDCC791700}"/>
                  </a:ext>
                </a:extLst>
              </p:cNvPr>
              <p:cNvCxnSpPr>
                <a:stCxn id="57" idx="6"/>
                <a:endCxn id="74" idx="2"/>
              </p:cNvCxnSpPr>
              <p:nvPr/>
            </p:nvCxnSpPr>
            <p:spPr>
              <a:xfrm flipV="1">
                <a:off x="13994840" y="1559993"/>
                <a:ext cx="414746" cy="18066"/>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B791A05E-27DA-4DCC-83FE-B552F1E90C0B}"/>
                  </a:ext>
                </a:extLst>
              </p:cNvPr>
              <p:cNvCxnSpPr>
                <a:cxnSpLocks/>
                <a:stCxn id="52" idx="0"/>
                <a:endCxn id="46" idx="3"/>
              </p:cNvCxnSpPr>
              <p:nvPr/>
            </p:nvCxnSpPr>
            <p:spPr>
              <a:xfrm flipV="1">
                <a:off x="12410039" y="1784978"/>
                <a:ext cx="8557" cy="358272"/>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sp>
            <p:nvSpPr>
              <p:cNvPr id="77" name="椭圆 76">
                <a:extLst>
                  <a:ext uri="{FF2B5EF4-FFF2-40B4-BE49-F238E27FC236}">
                    <a16:creationId xmlns:a16="http://schemas.microsoft.com/office/drawing/2014/main" id="{59F8549F-15F0-4807-8204-F8F661DD4062}"/>
                  </a:ext>
                </a:extLst>
              </p:cNvPr>
              <p:cNvSpPr>
                <a:spLocks noChangeAspect="1"/>
              </p:cNvSpPr>
              <p:nvPr/>
            </p:nvSpPr>
            <p:spPr>
              <a:xfrm>
                <a:off x="14526066" y="3446915"/>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78" name="直接箭头连接符 77">
                <a:extLst>
                  <a:ext uri="{FF2B5EF4-FFF2-40B4-BE49-F238E27FC236}">
                    <a16:creationId xmlns:a16="http://schemas.microsoft.com/office/drawing/2014/main" id="{89E95B53-B04D-49B5-BB09-E2FAACDE7EFD}"/>
                  </a:ext>
                </a:extLst>
              </p:cNvPr>
              <p:cNvCxnSpPr>
                <a:cxnSpLocks/>
                <a:stCxn id="53" idx="5"/>
                <a:endCxn id="77" idx="1"/>
              </p:cNvCxnSpPr>
              <p:nvPr/>
            </p:nvCxnSpPr>
            <p:spPr>
              <a:xfrm>
                <a:off x="14265854" y="3287548"/>
                <a:ext cx="308204" cy="208859"/>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sp>
            <p:nvSpPr>
              <p:cNvPr id="79" name="椭圆 78">
                <a:extLst>
                  <a:ext uri="{FF2B5EF4-FFF2-40B4-BE49-F238E27FC236}">
                    <a16:creationId xmlns:a16="http://schemas.microsoft.com/office/drawing/2014/main" id="{61C03BBA-7D6E-41A3-9607-091CE703DC2B}"/>
                  </a:ext>
                </a:extLst>
              </p:cNvPr>
              <p:cNvSpPr>
                <a:spLocks noChangeAspect="1"/>
              </p:cNvSpPr>
              <p:nvPr/>
            </p:nvSpPr>
            <p:spPr>
              <a:xfrm>
                <a:off x="11675700" y="1692247"/>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0" name="直接箭头连接符 79">
                <a:extLst>
                  <a:ext uri="{FF2B5EF4-FFF2-40B4-BE49-F238E27FC236}">
                    <a16:creationId xmlns:a16="http://schemas.microsoft.com/office/drawing/2014/main" id="{5156CD03-ACD4-4C21-9135-00B4AA180BCB}"/>
                  </a:ext>
                </a:extLst>
              </p:cNvPr>
              <p:cNvCxnSpPr>
                <a:cxnSpLocks/>
                <a:stCxn id="52" idx="2"/>
                <a:endCxn id="79" idx="5"/>
              </p:cNvCxnSpPr>
              <p:nvPr/>
            </p:nvCxnSpPr>
            <p:spPr>
              <a:xfrm flipH="1" flipV="1">
                <a:off x="11955420" y="1980708"/>
                <a:ext cx="290763" cy="331519"/>
              </a:xfrm>
              <a:prstGeom prst="straightConnector1">
                <a:avLst/>
              </a:prstGeom>
              <a:ln>
                <a:headEnd w="sm" len="med"/>
                <a:tailEnd type="triangle" w="sm" len="sm"/>
              </a:ln>
            </p:spPr>
            <p:style>
              <a:lnRef idx="1">
                <a:schemeClr val="dk1"/>
              </a:lnRef>
              <a:fillRef idx="0">
                <a:schemeClr val="dk1"/>
              </a:fillRef>
              <a:effectRef idx="0">
                <a:schemeClr val="dk1"/>
              </a:effectRef>
              <a:fontRef idx="minor">
                <a:schemeClr val="tx1"/>
              </a:fontRef>
            </p:style>
          </p:cxnSp>
          <p:sp>
            <p:nvSpPr>
              <p:cNvPr id="81" name="椭圆 80">
                <a:extLst>
                  <a:ext uri="{FF2B5EF4-FFF2-40B4-BE49-F238E27FC236}">
                    <a16:creationId xmlns:a16="http://schemas.microsoft.com/office/drawing/2014/main" id="{C7C4E6DD-533E-4EA7-8A42-6619EB3B80B7}"/>
                  </a:ext>
                </a:extLst>
              </p:cNvPr>
              <p:cNvSpPr>
                <a:spLocks noChangeAspect="1"/>
              </p:cNvSpPr>
              <p:nvPr/>
            </p:nvSpPr>
            <p:spPr>
              <a:xfrm>
                <a:off x="11557959" y="2323736"/>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2E7179FE-E37C-4EB8-AC19-9C745A793F6F}"/>
                  </a:ext>
                </a:extLst>
              </p:cNvPr>
              <p:cNvCxnSpPr>
                <a:cxnSpLocks/>
                <a:stCxn id="52" idx="2"/>
                <a:endCxn id="81" idx="6"/>
              </p:cNvCxnSpPr>
              <p:nvPr/>
            </p:nvCxnSpPr>
            <p:spPr>
              <a:xfrm flipH="1">
                <a:off x="11885671" y="2312227"/>
                <a:ext cx="360512" cy="180486"/>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sp>
            <p:nvSpPr>
              <p:cNvPr id="83" name="椭圆 82">
                <a:extLst>
                  <a:ext uri="{FF2B5EF4-FFF2-40B4-BE49-F238E27FC236}">
                    <a16:creationId xmlns:a16="http://schemas.microsoft.com/office/drawing/2014/main" id="{118BE75C-273A-4927-B6C9-8812498F992C}"/>
                  </a:ext>
                </a:extLst>
              </p:cNvPr>
              <p:cNvSpPr>
                <a:spLocks noChangeAspect="1"/>
              </p:cNvSpPr>
              <p:nvPr/>
            </p:nvSpPr>
            <p:spPr>
              <a:xfrm>
                <a:off x="14656966" y="1897946"/>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cxnSp>
            <p:nvCxnSpPr>
              <p:cNvPr id="84" name="直接箭头连接符 83">
                <a:extLst>
                  <a:ext uri="{FF2B5EF4-FFF2-40B4-BE49-F238E27FC236}">
                    <a16:creationId xmlns:a16="http://schemas.microsoft.com/office/drawing/2014/main" id="{B24D3DC6-F51A-46FC-84AB-E9FC10FC11F6}"/>
                  </a:ext>
                </a:extLst>
              </p:cNvPr>
              <p:cNvCxnSpPr>
                <a:cxnSpLocks/>
                <a:stCxn id="47" idx="7"/>
                <a:endCxn id="83" idx="3"/>
              </p:cNvCxnSpPr>
              <p:nvPr/>
            </p:nvCxnSpPr>
            <p:spPr>
              <a:xfrm flipV="1">
                <a:off x="14412665" y="2186407"/>
                <a:ext cx="292293" cy="255947"/>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2050F037-67F5-4992-A595-D260D5900EBF}"/>
                  </a:ext>
                </a:extLst>
              </p:cNvPr>
              <p:cNvCxnSpPr>
                <a:cxnSpLocks/>
                <a:stCxn id="45" idx="3"/>
                <a:endCxn id="50" idx="7"/>
              </p:cNvCxnSpPr>
              <p:nvPr/>
            </p:nvCxnSpPr>
            <p:spPr>
              <a:xfrm flipH="1">
                <a:off x="13046968" y="2841676"/>
                <a:ext cx="352491" cy="381884"/>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grpSp>
        <p:sp>
          <p:nvSpPr>
            <p:cNvPr id="91" name="椭圆 90">
              <a:extLst>
                <a:ext uri="{FF2B5EF4-FFF2-40B4-BE49-F238E27FC236}">
                  <a16:creationId xmlns:a16="http://schemas.microsoft.com/office/drawing/2014/main" id="{2CFE2291-BEE3-4F1A-883C-EF5A77FDF335}"/>
                </a:ext>
              </a:extLst>
            </p:cNvPr>
            <p:cNvSpPr>
              <a:spLocks noChangeAspect="1"/>
            </p:cNvSpPr>
            <p:nvPr/>
          </p:nvSpPr>
          <p:spPr>
            <a:xfrm>
              <a:off x="7868454" y="1874445"/>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CF249EE3-F3FA-4FB3-822A-D4AD5B01617D}"/>
                </a:ext>
              </a:extLst>
            </p:cNvPr>
            <p:cNvSpPr>
              <a:spLocks noChangeAspect="1"/>
            </p:cNvSpPr>
            <p:nvPr/>
          </p:nvSpPr>
          <p:spPr>
            <a:xfrm>
              <a:off x="7308675" y="1815073"/>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椭圆 92">
              <a:extLst>
                <a:ext uri="{FF2B5EF4-FFF2-40B4-BE49-F238E27FC236}">
                  <a16:creationId xmlns:a16="http://schemas.microsoft.com/office/drawing/2014/main" id="{CF249EE3-F3FA-4FB3-822A-D4AD5B01617D}"/>
                </a:ext>
              </a:extLst>
            </p:cNvPr>
            <p:cNvSpPr>
              <a:spLocks noChangeAspect="1"/>
            </p:cNvSpPr>
            <p:nvPr/>
          </p:nvSpPr>
          <p:spPr>
            <a:xfrm>
              <a:off x="8183597" y="3044500"/>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00" name="直接箭头连接符 99">
              <a:extLst>
                <a:ext uri="{FF2B5EF4-FFF2-40B4-BE49-F238E27FC236}">
                  <a16:creationId xmlns:a16="http://schemas.microsoft.com/office/drawing/2014/main" id="{5EC4F81D-DE0B-4093-8662-25CBEA68B640}"/>
                </a:ext>
              </a:extLst>
            </p:cNvPr>
            <p:cNvCxnSpPr>
              <a:stCxn id="57" idx="0"/>
              <a:endCxn id="91" idx="4"/>
            </p:cNvCxnSpPr>
            <p:nvPr/>
          </p:nvCxnSpPr>
          <p:spPr>
            <a:xfrm flipH="1" flipV="1">
              <a:off x="8032310" y="2212398"/>
              <a:ext cx="47992" cy="362263"/>
            </a:xfrm>
            <a:prstGeom prst="straightConnector1">
              <a:avLst/>
            </a:prstGeom>
            <a:ln>
              <a:tailEnd type="triangle" w="med" len="sm"/>
            </a:ln>
          </p:spPr>
          <p:style>
            <a:lnRef idx="1">
              <a:schemeClr val="dk1"/>
            </a:lnRef>
            <a:fillRef idx="0">
              <a:schemeClr val="dk1"/>
            </a:fillRef>
            <a:effectRef idx="0">
              <a:schemeClr val="dk1"/>
            </a:effectRef>
            <a:fontRef idx="minor">
              <a:schemeClr val="tx1"/>
            </a:fontRef>
          </p:style>
        </p:cxnSp>
        <p:cxnSp>
          <p:nvCxnSpPr>
            <p:cNvPr id="102" name="直接箭头连接符 101">
              <a:extLst>
                <a:ext uri="{FF2B5EF4-FFF2-40B4-BE49-F238E27FC236}">
                  <a16:creationId xmlns:a16="http://schemas.microsoft.com/office/drawing/2014/main" id="{8784B858-4479-42DF-AB7E-8B106D882420}"/>
                </a:ext>
              </a:extLst>
            </p:cNvPr>
            <p:cNvCxnSpPr>
              <a:cxnSpLocks/>
              <a:stCxn id="43" idx="0"/>
              <a:endCxn id="92" idx="4"/>
            </p:cNvCxnSpPr>
            <p:nvPr/>
          </p:nvCxnSpPr>
          <p:spPr>
            <a:xfrm flipV="1">
              <a:off x="7452103" y="2153026"/>
              <a:ext cx="20428" cy="273368"/>
            </a:xfrm>
            <a:prstGeom prst="straightConnector1">
              <a:avLst/>
            </a:prstGeom>
            <a:ln>
              <a:tailEnd type="triangle" w="med" len="sm"/>
            </a:ln>
          </p:spPr>
          <p:style>
            <a:lnRef idx="1">
              <a:schemeClr val="dk1"/>
            </a:lnRef>
            <a:fillRef idx="0">
              <a:schemeClr val="dk1"/>
            </a:fillRef>
            <a:effectRef idx="0">
              <a:schemeClr val="dk1"/>
            </a:effectRef>
            <a:fontRef idx="minor">
              <a:schemeClr val="tx1"/>
            </a:fontRef>
          </p:style>
        </p:cxnSp>
        <p:sp>
          <p:nvSpPr>
            <p:cNvPr id="107" name="椭圆 106">
              <a:extLst>
                <a:ext uri="{FF2B5EF4-FFF2-40B4-BE49-F238E27FC236}">
                  <a16:creationId xmlns:a16="http://schemas.microsoft.com/office/drawing/2014/main" id="{D19865A9-2FC5-4120-9386-ABCE52CAD6CE}"/>
                </a:ext>
              </a:extLst>
            </p:cNvPr>
            <p:cNvSpPr>
              <a:spLocks noChangeAspect="1"/>
            </p:cNvSpPr>
            <p:nvPr/>
          </p:nvSpPr>
          <p:spPr>
            <a:xfrm>
              <a:off x="6773576" y="1957891"/>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10" name="直接箭头连接符 109">
              <a:extLst>
                <a:ext uri="{FF2B5EF4-FFF2-40B4-BE49-F238E27FC236}">
                  <a16:creationId xmlns:a16="http://schemas.microsoft.com/office/drawing/2014/main" id="{52F3CCBF-644E-4FF0-A793-3D94CBD38E00}"/>
                </a:ext>
              </a:extLst>
            </p:cNvPr>
            <p:cNvCxnSpPr>
              <a:stCxn id="43" idx="1"/>
              <a:endCxn id="107" idx="5"/>
            </p:cNvCxnSpPr>
            <p:nvPr/>
          </p:nvCxnSpPr>
          <p:spPr>
            <a:xfrm flipH="1" flipV="1">
              <a:off x="7053296" y="2246352"/>
              <a:ext cx="277875" cy="215387"/>
            </a:xfrm>
            <a:prstGeom prst="straightConnector1">
              <a:avLst/>
            </a:prstGeom>
            <a:ln>
              <a:tailEnd type="triangle" w="med" len="sm"/>
            </a:ln>
          </p:spPr>
          <p:style>
            <a:lnRef idx="1">
              <a:schemeClr val="dk1"/>
            </a:lnRef>
            <a:fillRef idx="0">
              <a:schemeClr val="dk1"/>
            </a:fillRef>
            <a:effectRef idx="0">
              <a:schemeClr val="dk1"/>
            </a:effectRef>
            <a:fontRef idx="minor">
              <a:schemeClr val="tx1"/>
            </a:fontRef>
          </p:style>
        </p:cxnSp>
        <p:sp>
          <p:nvSpPr>
            <p:cNvPr id="113" name="椭圆 112">
              <a:extLst>
                <a:ext uri="{FF2B5EF4-FFF2-40B4-BE49-F238E27FC236}">
                  <a16:creationId xmlns:a16="http://schemas.microsoft.com/office/drawing/2014/main" id="{C0AAC43A-FD6D-4B85-821A-FF228991B7B4}"/>
                </a:ext>
              </a:extLst>
            </p:cNvPr>
            <p:cNvSpPr>
              <a:spLocks noChangeAspect="1"/>
            </p:cNvSpPr>
            <p:nvPr/>
          </p:nvSpPr>
          <p:spPr>
            <a:xfrm>
              <a:off x="8251996" y="4843565"/>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15" name="直接箭头连接符 114">
              <a:extLst>
                <a:ext uri="{FF2B5EF4-FFF2-40B4-BE49-F238E27FC236}">
                  <a16:creationId xmlns:a16="http://schemas.microsoft.com/office/drawing/2014/main" id="{CF097F45-34A4-4E58-AC41-DE1A7A19145C}"/>
                </a:ext>
              </a:extLst>
            </p:cNvPr>
            <p:cNvCxnSpPr>
              <a:stCxn id="53" idx="4"/>
              <a:endCxn id="113" idx="0"/>
            </p:cNvCxnSpPr>
            <p:nvPr/>
          </p:nvCxnSpPr>
          <p:spPr>
            <a:xfrm>
              <a:off x="8399308" y="4502619"/>
              <a:ext cx="16544" cy="340946"/>
            </a:xfrm>
            <a:prstGeom prst="straightConnector1">
              <a:avLst/>
            </a:prstGeom>
            <a:ln>
              <a:tailEnd type="triangle" w="med"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557959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250" fill="hold"/>
                                        <p:tgtEl>
                                          <p:spTgt spid="34"/>
                                        </p:tgtEl>
                                        <p:attrNameLst>
                                          <p:attrName>ppt_x</p:attrName>
                                        </p:attrNameLst>
                                      </p:cBhvr>
                                      <p:tavLst>
                                        <p:tav tm="0">
                                          <p:val>
                                            <p:strVal val="#ppt_x"/>
                                          </p:val>
                                        </p:tav>
                                        <p:tav tm="100000">
                                          <p:val>
                                            <p:strVal val="#ppt_x"/>
                                          </p:val>
                                        </p:tav>
                                      </p:tavLst>
                                    </p:anim>
                                    <p:anim calcmode="lin" valueType="num">
                                      <p:cBhvr additive="base">
                                        <p:cTn id="13" dur="250" fill="hold"/>
                                        <p:tgtEl>
                                          <p:spTgt spid="34"/>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250" fill="hold"/>
                                        <p:tgtEl>
                                          <p:spTgt spid="27"/>
                                        </p:tgtEl>
                                        <p:attrNameLst>
                                          <p:attrName>ppt_x</p:attrName>
                                        </p:attrNameLst>
                                      </p:cBhvr>
                                      <p:tavLst>
                                        <p:tav tm="0">
                                          <p:val>
                                            <p:strVal val="#ppt_x"/>
                                          </p:val>
                                        </p:tav>
                                        <p:tav tm="100000">
                                          <p:val>
                                            <p:strVal val="#ppt_x"/>
                                          </p:val>
                                        </p:tav>
                                      </p:tavLst>
                                    </p:anim>
                                    <p:anim calcmode="lin" valueType="num">
                                      <p:cBhvr additive="base">
                                        <p:cTn id="17" dur="25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250" fill="hold"/>
                                        <p:tgtEl>
                                          <p:spTgt spid="35"/>
                                        </p:tgtEl>
                                        <p:attrNameLst>
                                          <p:attrName>ppt_x</p:attrName>
                                        </p:attrNameLst>
                                      </p:cBhvr>
                                      <p:tavLst>
                                        <p:tav tm="0">
                                          <p:val>
                                            <p:strVal val="#ppt_x"/>
                                          </p:val>
                                        </p:tav>
                                        <p:tav tm="100000">
                                          <p:val>
                                            <p:strVal val="#ppt_x"/>
                                          </p:val>
                                        </p:tav>
                                      </p:tavLst>
                                    </p:anim>
                                    <p:anim calcmode="lin" valueType="num">
                                      <p:cBhvr additive="base">
                                        <p:cTn id="23" dur="250" fill="hold"/>
                                        <p:tgtEl>
                                          <p:spTgt spid="35"/>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250" fill="hold"/>
                                        <p:tgtEl>
                                          <p:spTgt spid="10"/>
                                        </p:tgtEl>
                                        <p:attrNameLst>
                                          <p:attrName>ppt_x</p:attrName>
                                        </p:attrNameLst>
                                      </p:cBhvr>
                                      <p:tavLst>
                                        <p:tav tm="0">
                                          <p:val>
                                            <p:strVal val="#ppt_x"/>
                                          </p:val>
                                        </p:tav>
                                        <p:tav tm="100000">
                                          <p:val>
                                            <p:strVal val="#ppt_x"/>
                                          </p:val>
                                        </p:tav>
                                      </p:tavLst>
                                    </p:anim>
                                    <p:anim calcmode="lin" valueType="num">
                                      <p:cBhvr additive="base">
                                        <p:cTn id="27"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250" fill="hold"/>
                                        <p:tgtEl>
                                          <p:spTgt spid="36"/>
                                        </p:tgtEl>
                                        <p:attrNameLst>
                                          <p:attrName>ppt_x</p:attrName>
                                        </p:attrNameLst>
                                      </p:cBhvr>
                                      <p:tavLst>
                                        <p:tav tm="0">
                                          <p:val>
                                            <p:strVal val="#ppt_x"/>
                                          </p:val>
                                        </p:tav>
                                        <p:tav tm="100000">
                                          <p:val>
                                            <p:strVal val="#ppt_x"/>
                                          </p:val>
                                        </p:tav>
                                      </p:tavLst>
                                    </p:anim>
                                    <p:anim calcmode="lin" valueType="num">
                                      <p:cBhvr additive="base">
                                        <p:cTn id="33" dur="250" fill="hold"/>
                                        <p:tgtEl>
                                          <p:spTgt spid="36"/>
                                        </p:tgtEl>
                                        <p:attrNameLst>
                                          <p:attrName>ppt_y</p:attrName>
                                        </p:attrNameLst>
                                      </p:cBhvr>
                                      <p:tavLst>
                                        <p:tav tm="0">
                                          <p:val>
                                            <p:strVal val="1+#ppt_h/2"/>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250" fill="hold"/>
                                        <p:tgtEl>
                                          <p:spTgt spid="11"/>
                                        </p:tgtEl>
                                        <p:attrNameLst>
                                          <p:attrName>ppt_x</p:attrName>
                                        </p:attrNameLst>
                                      </p:cBhvr>
                                      <p:tavLst>
                                        <p:tav tm="0">
                                          <p:val>
                                            <p:strVal val="0-#ppt_w/2"/>
                                          </p:val>
                                        </p:tav>
                                        <p:tav tm="100000">
                                          <p:val>
                                            <p:strVal val="#ppt_x"/>
                                          </p:val>
                                        </p:tav>
                                      </p:tavLst>
                                    </p:anim>
                                    <p:anim calcmode="lin" valueType="num">
                                      <p:cBhvr additive="base">
                                        <p:cTn id="37" dur="250" fill="hold"/>
                                        <p:tgtEl>
                                          <p:spTgt spid="11"/>
                                        </p:tgtEl>
                                        <p:attrNameLst>
                                          <p:attrName>ppt_y</p:attrName>
                                        </p:attrNameLst>
                                      </p:cBhvr>
                                      <p:tavLst>
                                        <p:tav tm="0">
                                          <p:val>
                                            <p:strVal val="#ppt_y"/>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250" fill="hold"/>
                                        <p:tgtEl>
                                          <p:spTgt spid="6"/>
                                        </p:tgtEl>
                                        <p:attrNameLst>
                                          <p:attrName>ppt_x</p:attrName>
                                        </p:attrNameLst>
                                      </p:cBhvr>
                                      <p:tavLst>
                                        <p:tav tm="0">
                                          <p:val>
                                            <p:strVal val="#ppt_x"/>
                                          </p:val>
                                        </p:tav>
                                        <p:tav tm="100000">
                                          <p:val>
                                            <p:strVal val="#ppt_x"/>
                                          </p:val>
                                        </p:tav>
                                      </p:tavLst>
                                    </p:anim>
                                    <p:anim calcmode="lin" valueType="num">
                                      <p:cBhvr additive="base">
                                        <p:cTn id="41"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250" fill="hold"/>
                                        <p:tgtEl>
                                          <p:spTgt spid="7"/>
                                        </p:tgtEl>
                                        <p:attrNameLst>
                                          <p:attrName>ppt_x</p:attrName>
                                        </p:attrNameLst>
                                      </p:cBhvr>
                                      <p:tavLst>
                                        <p:tav tm="0">
                                          <p:val>
                                            <p:strVal val="#ppt_x"/>
                                          </p:val>
                                        </p:tav>
                                        <p:tav tm="100000">
                                          <p:val>
                                            <p:strVal val="#ppt_x"/>
                                          </p:val>
                                        </p:tav>
                                      </p:tavLst>
                                    </p:anim>
                                    <p:anim calcmode="lin" valueType="num">
                                      <p:cBhvr additive="base">
                                        <p:cTn id="47" dur="250" fill="hold"/>
                                        <p:tgtEl>
                                          <p:spTgt spid="7"/>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250" fill="hold"/>
                                        <p:tgtEl>
                                          <p:spTgt spid="37"/>
                                        </p:tgtEl>
                                        <p:attrNameLst>
                                          <p:attrName>ppt_x</p:attrName>
                                        </p:attrNameLst>
                                      </p:cBhvr>
                                      <p:tavLst>
                                        <p:tav tm="0">
                                          <p:val>
                                            <p:strVal val="#ppt_x"/>
                                          </p:val>
                                        </p:tav>
                                        <p:tav tm="100000">
                                          <p:val>
                                            <p:strVal val="#ppt_x"/>
                                          </p:val>
                                        </p:tav>
                                      </p:tavLst>
                                    </p:anim>
                                    <p:anim calcmode="lin" valueType="num">
                                      <p:cBhvr additive="base">
                                        <p:cTn id="51" dur="250" fill="hold"/>
                                        <p:tgtEl>
                                          <p:spTgt spid="37"/>
                                        </p:tgtEl>
                                        <p:attrNameLst>
                                          <p:attrName>ppt_y</p:attrName>
                                        </p:attrNameLst>
                                      </p:cBhvr>
                                      <p:tavLst>
                                        <p:tav tm="0">
                                          <p:val>
                                            <p:strVal val="1+#ppt_h/2"/>
                                          </p:val>
                                        </p:tav>
                                        <p:tav tm="100000">
                                          <p:val>
                                            <p:strVal val="#ppt_y"/>
                                          </p:val>
                                        </p:tav>
                                      </p:tavLst>
                                    </p:anim>
                                  </p:childTnLst>
                                </p:cTn>
                              </p:par>
                              <p:par>
                                <p:cTn id="52" presetID="22" presetClass="exit" presetSubtype="4" fill="hold" grpId="1" nodeType="withEffect">
                                  <p:stCondLst>
                                    <p:cond delay="0"/>
                                  </p:stCondLst>
                                  <p:childTnLst>
                                    <p:animEffect transition="out" filter="wipe(down)">
                                      <p:cBhvr>
                                        <p:cTn id="53" dur="250"/>
                                        <p:tgtEl>
                                          <p:spTgt spid="6"/>
                                        </p:tgtEl>
                                      </p:cBhvr>
                                    </p:animEffect>
                                    <p:set>
                                      <p:cBhvr>
                                        <p:cTn id="54" dur="1" fill="hold">
                                          <p:stCondLst>
                                            <p:cond delay="249"/>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250"/>
                                        <p:tgtEl>
                                          <p:spTgt spid="38"/>
                                        </p:tgtEl>
                                      </p:cBhvr>
                                    </p:animEffect>
                                    <p:anim calcmode="lin" valueType="num">
                                      <p:cBhvr>
                                        <p:cTn id="60" dur="250" fill="hold"/>
                                        <p:tgtEl>
                                          <p:spTgt spid="38"/>
                                        </p:tgtEl>
                                        <p:attrNameLst>
                                          <p:attrName>ppt_x</p:attrName>
                                        </p:attrNameLst>
                                      </p:cBhvr>
                                      <p:tavLst>
                                        <p:tav tm="0">
                                          <p:val>
                                            <p:strVal val="#ppt_x"/>
                                          </p:val>
                                        </p:tav>
                                        <p:tav tm="100000">
                                          <p:val>
                                            <p:strVal val="#ppt_x"/>
                                          </p:val>
                                        </p:tav>
                                      </p:tavLst>
                                    </p:anim>
                                    <p:anim calcmode="lin" valueType="num">
                                      <p:cBhvr>
                                        <p:cTn id="61" dur="250" fill="hold"/>
                                        <p:tgtEl>
                                          <p:spTgt spid="3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250"/>
                                        <p:tgtEl>
                                          <p:spTgt spid="33"/>
                                        </p:tgtEl>
                                      </p:cBhvr>
                                    </p:animEffect>
                                    <p:anim calcmode="lin" valueType="num">
                                      <p:cBhvr>
                                        <p:cTn id="65" dur="250" fill="hold"/>
                                        <p:tgtEl>
                                          <p:spTgt spid="33"/>
                                        </p:tgtEl>
                                        <p:attrNameLst>
                                          <p:attrName>ppt_x</p:attrName>
                                        </p:attrNameLst>
                                      </p:cBhvr>
                                      <p:tavLst>
                                        <p:tav tm="0">
                                          <p:val>
                                            <p:strVal val="#ppt_x"/>
                                          </p:val>
                                        </p:tav>
                                        <p:tav tm="100000">
                                          <p:val>
                                            <p:strVal val="#ppt_x"/>
                                          </p:val>
                                        </p:tav>
                                      </p:tavLst>
                                    </p:anim>
                                    <p:anim calcmode="lin" valueType="num">
                                      <p:cBhvr>
                                        <p:cTn id="66" dur="2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框 1"/>
          <p:cNvSpPr txBox="1"/>
          <p:nvPr/>
        </p:nvSpPr>
        <p:spPr>
          <a:xfrm>
            <a:off x="35396" y="83072"/>
            <a:ext cx="2860078" cy="584775"/>
          </a:xfrm>
          <a:prstGeom prst="rect">
            <a:avLst/>
          </a:prstGeom>
          <a:noFill/>
        </p:spPr>
        <p:txBody>
          <a:bodyPr wrap="none"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Methodology</a:t>
            </a:r>
          </a:p>
        </p:txBody>
      </p:sp>
      <p:sp>
        <p:nvSpPr>
          <p:cNvPr id="12" name="文本框 11">
            <a:extLst>
              <a:ext uri="{FF2B5EF4-FFF2-40B4-BE49-F238E27FC236}">
                <a16:creationId xmlns:a16="http://schemas.microsoft.com/office/drawing/2014/main" id="{3915C8B2-1209-B040-87A0-4D94BA225DDD}"/>
              </a:ext>
            </a:extLst>
          </p:cNvPr>
          <p:cNvSpPr txBox="1"/>
          <p:nvPr/>
        </p:nvSpPr>
        <p:spPr>
          <a:xfrm>
            <a:off x="59318" y="780863"/>
            <a:ext cx="9040481" cy="461665"/>
          </a:xfrm>
          <a:prstGeom prst="rect">
            <a:avLst/>
          </a:prstGeom>
          <a:noFill/>
        </p:spPr>
        <p:txBody>
          <a:bodyPr wrap="square" rtlCol="0">
            <a:spAutoFit/>
          </a:bodyPr>
          <a:lstStyle/>
          <a:p>
            <a:pPr marL="285737" indent="-285737">
              <a:buFont typeface="Arial" panose="020B0604020202020204" pitchFamily="34" charset="0"/>
              <a:buChar char="•"/>
            </a:pPr>
            <a:r>
              <a:rPr lang="en-US" altLang="zh-CN" sz="2400" dirty="0">
                <a:latin typeface="Kaiti SC" charset="-122"/>
                <a:ea typeface="Kaiti SC" charset="-122"/>
              </a:rPr>
              <a:t>Summary Generation</a:t>
            </a:r>
          </a:p>
        </p:txBody>
      </p:sp>
      <p:pic>
        <p:nvPicPr>
          <p:cNvPr id="3" name="图片 2">
            <a:extLst>
              <a:ext uri="{FF2B5EF4-FFF2-40B4-BE49-F238E27FC236}">
                <a16:creationId xmlns:a16="http://schemas.microsoft.com/office/drawing/2014/main" id="{0ED7D8AF-79BA-4C47-B6BB-D25DB9E4A112}"/>
              </a:ext>
            </a:extLst>
          </p:cNvPr>
          <p:cNvPicPr>
            <a:picLocks noChangeAspect="1"/>
          </p:cNvPicPr>
          <p:nvPr/>
        </p:nvPicPr>
        <p:blipFill>
          <a:blip r:embed="rId3"/>
          <a:stretch>
            <a:fillRect/>
          </a:stretch>
        </p:blipFill>
        <p:spPr>
          <a:xfrm>
            <a:off x="311710" y="1309407"/>
            <a:ext cx="5080349" cy="374618"/>
          </a:xfrm>
          <a:prstGeom prst="rect">
            <a:avLst/>
          </a:prstGeom>
        </p:spPr>
      </p:pic>
      <p:grpSp>
        <p:nvGrpSpPr>
          <p:cNvPr id="27" name="组合 26">
            <a:extLst>
              <a:ext uri="{FF2B5EF4-FFF2-40B4-BE49-F238E27FC236}">
                <a16:creationId xmlns:a16="http://schemas.microsoft.com/office/drawing/2014/main" id="{7D474AF1-A4B1-4A2A-8797-39D4F7D81126}"/>
              </a:ext>
            </a:extLst>
          </p:cNvPr>
          <p:cNvGrpSpPr/>
          <p:nvPr/>
        </p:nvGrpSpPr>
        <p:grpSpPr>
          <a:xfrm>
            <a:off x="550734" y="2433147"/>
            <a:ext cx="4602300" cy="369332"/>
            <a:chOff x="37297" y="2299643"/>
            <a:chExt cx="4602300" cy="369332"/>
          </a:xfrm>
        </p:grpSpPr>
        <p:sp>
          <p:nvSpPr>
            <p:cNvPr id="4" name="文本框 3">
              <a:extLst>
                <a:ext uri="{FF2B5EF4-FFF2-40B4-BE49-F238E27FC236}">
                  <a16:creationId xmlns:a16="http://schemas.microsoft.com/office/drawing/2014/main" id="{F2FA7228-7479-4893-9256-E1A638076040}"/>
                </a:ext>
              </a:extLst>
            </p:cNvPr>
            <p:cNvSpPr txBox="1"/>
            <p:nvPr/>
          </p:nvSpPr>
          <p:spPr>
            <a:xfrm>
              <a:off x="37297" y="2299643"/>
              <a:ext cx="552424" cy="369332"/>
            </a:xfrm>
            <a:prstGeom prst="rect">
              <a:avLst/>
            </a:prstGeom>
            <a:noFill/>
            <a:ln w="28575">
              <a:solidFill>
                <a:schemeClr val="accent1">
                  <a:lumMod val="75000"/>
                </a:schemeClr>
              </a:solidFill>
            </a:ln>
          </p:spPr>
          <p:txBody>
            <a:bodyPr wrap="square" rtlCol="0">
              <a:spAutoFit/>
            </a:bodyPr>
            <a:lstStyle/>
            <a:p>
              <a:r>
                <a:rPr lang="en-US" altLang="zh-CN" dirty="0"/>
                <a:t>add </a:t>
              </a:r>
              <a:endParaRPr lang="zh-CN" altLang="en-US" dirty="0"/>
            </a:p>
          </p:txBody>
        </p:sp>
        <p:sp>
          <p:nvSpPr>
            <p:cNvPr id="13" name="文本框 12">
              <a:extLst>
                <a:ext uri="{FF2B5EF4-FFF2-40B4-BE49-F238E27FC236}">
                  <a16:creationId xmlns:a16="http://schemas.microsoft.com/office/drawing/2014/main" id="{04606785-8762-4BFF-90F6-833A3C18615E}"/>
                </a:ext>
              </a:extLst>
            </p:cNvPr>
            <p:cNvSpPr txBox="1"/>
            <p:nvPr/>
          </p:nvSpPr>
          <p:spPr>
            <a:xfrm>
              <a:off x="978482" y="2299643"/>
              <a:ext cx="488901" cy="369332"/>
            </a:xfrm>
            <a:prstGeom prst="rect">
              <a:avLst/>
            </a:prstGeom>
            <a:noFill/>
            <a:ln w="28575">
              <a:solidFill>
                <a:schemeClr val="accent1">
                  <a:lumMod val="75000"/>
                </a:schemeClr>
              </a:solidFill>
            </a:ln>
          </p:spPr>
          <p:txBody>
            <a:bodyPr wrap="square" rtlCol="0">
              <a:spAutoFit/>
            </a:bodyPr>
            <a:lstStyle/>
            <a:p>
              <a:r>
                <a:rPr lang="en-US" altLang="zh-CN" dirty="0"/>
                <a:t>file </a:t>
              </a:r>
              <a:endParaRPr lang="zh-CN" altLang="en-US" dirty="0"/>
            </a:p>
          </p:txBody>
        </p:sp>
        <p:sp>
          <p:nvSpPr>
            <p:cNvPr id="14" name="文本框 13">
              <a:extLst>
                <a:ext uri="{FF2B5EF4-FFF2-40B4-BE49-F238E27FC236}">
                  <a16:creationId xmlns:a16="http://schemas.microsoft.com/office/drawing/2014/main" id="{17A0865C-FA44-42F3-8B46-C5107DB7A388}"/>
                </a:ext>
              </a:extLst>
            </p:cNvPr>
            <p:cNvSpPr txBox="1"/>
            <p:nvPr/>
          </p:nvSpPr>
          <p:spPr>
            <a:xfrm>
              <a:off x="1856144" y="2299643"/>
              <a:ext cx="582367" cy="369332"/>
            </a:xfrm>
            <a:prstGeom prst="rect">
              <a:avLst/>
            </a:prstGeom>
            <a:noFill/>
            <a:ln w="28575">
              <a:solidFill>
                <a:schemeClr val="accent1">
                  <a:lumMod val="75000"/>
                </a:schemeClr>
              </a:solidFill>
            </a:ln>
          </p:spPr>
          <p:txBody>
            <a:bodyPr wrap="square" rtlCol="0">
              <a:spAutoFit/>
            </a:bodyPr>
            <a:lstStyle/>
            <a:p>
              <a:r>
                <a:rPr lang="en-US" altLang="zh-CN" dirty="0"/>
                <a:t>root</a:t>
              </a:r>
              <a:endParaRPr lang="zh-CN" altLang="en-US" dirty="0"/>
            </a:p>
          </p:txBody>
        </p:sp>
        <p:sp>
          <p:nvSpPr>
            <p:cNvPr id="15" name="文本框 14">
              <a:extLst>
                <a:ext uri="{FF2B5EF4-FFF2-40B4-BE49-F238E27FC236}">
                  <a16:creationId xmlns:a16="http://schemas.microsoft.com/office/drawing/2014/main" id="{5F4B4B2E-17D6-4317-8E19-CFA01AC6388E}"/>
                </a:ext>
              </a:extLst>
            </p:cNvPr>
            <p:cNvSpPr txBox="1"/>
            <p:nvPr/>
          </p:nvSpPr>
          <p:spPr>
            <a:xfrm>
              <a:off x="2827272" y="2299643"/>
              <a:ext cx="575178" cy="369332"/>
            </a:xfrm>
            <a:prstGeom prst="rect">
              <a:avLst/>
            </a:prstGeom>
            <a:noFill/>
            <a:ln w="28575">
              <a:solidFill>
                <a:schemeClr val="accent1">
                  <a:lumMod val="75000"/>
                </a:schemeClr>
              </a:solidFill>
            </a:ln>
          </p:spPr>
          <p:txBody>
            <a:bodyPr wrap="square" rtlCol="0">
              <a:spAutoFit/>
            </a:bodyPr>
            <a:lstStyle/>
            <a:p>
              <a:r>
                <a:rPr lang="en-US" altLang="zh-CN" dirty="0"/>
                <a:t>Java</a:t>
              </a:r>
              <a:endParaRPr lang="zh-CN" altLang="en-US" dirty="0"/>
            </a:p>
          </p:txBody>
        </p:sp>
        <p:sp>
          <p:nvSpPr>
            <p:cNvPr id="16" name="文本框 15">
              <a:extLst>
                <a:ext uri="{FF2B5EF4-FFF2-40B4-BE49-F238E27FC236}">
                  <a16:creationId xmlns:a16="http://schemas.microsoft.com/office/drawing/2014/main" id="{10B7AF25-77D5-4977-A66E-1E9FC261F01B}"/>
                </a:ext>
              </a:extLst>
            </p:cNvPr>
            <p:cNvSpPr txBox="1"/>
            <p:nvPr/>
          </p:nvSpPr>
          <p:spPr>
            <a:xfrm>
              <a:off x="3791210" y="2299643"/>
              <a:ext cx="848387" cy="369332"/>
            </a:xfrm>
            <a:prstGeom prst="rect">
              <a:avLst/>
            </a:prstGeom>
            <a:noFill/>
            <a:ln w="28575">
              <a:solidFill>
                <a:schemeClr val="accent1">
                  <a:lumMod val="75000"/>
                </a:schemeClr>
              </a:solidFill>
            </a:ln>
          </p:spPr>
          <p:txBody>
            <a:bodyPr wrap="square" rtlCol="0">
              <a:spAutoFit/>
            </a:bodyPr>
            <a:lstStyle/>
            <a:p>
              <a:r>
                <a:rPr lang="en-US" altLang="zh-CN" dirty="0"/>
                <a:t>Stream</a:t>
              </a:r>
              <a:endParaRPr lang="zh-CN" altLang="en-US" dirty="0"/>
            </a:p>
          </p:txBody>
        </p:sp>
      </p:grpSp>
      <p:pic>
        <p:nvPicPr>
          <p:cNvPr id="7" name="图片 6">
            <a:extLst>
              <a:ext uri="{FF2B5EF4-FFF2-40B4-BE49-F238E27FC236}">
                <a16:creationId xmlns:a16="http://schemas.microsoft.com/office/drawing/2014/main" id="{88D639A8-50F2-49FE-8428-E5F05D6BA3D7}"/>
              </a:ext>
            </a:extLst>
          </p:cNvPr>
          <p:cNvPicPr>
            <a:picLocks noChangeAspect="1"/>
          </p:cNvPicPr>
          <p:nvPr/>
        </p:nvPicPr>
        <p:blipFill>
          <a:blip r:embed="rId4"/>
          <a:stretch>
            <a:fillRect/>
          </a:stretch>
        </p:blipFill>
        <p:spPr>
          <a:xfrm>
            <a:off x="8116310" y="3718033"/>
            <a:ext cx="3214955" cy="1849847"/>
          </a:xfrm>
          <a:prstGeom prst="rect">
            <a:avLst/>
          </a:prstGeom>
        </p:spPr>
      </p:pic>
      <p:grpSp>
        <p:nvGrpSpPr>
          <p:cNvPr id="11" name="组合 10">
            <a:extLst>
              <a:ext uri="{FF2B5EF4-FFF2-40B4-BE49-F238E27FC236}">
                <a16:creationId xmlns:a16="http://schemas.microsoft.com/office/drawing/2014/main" id="{BA5D73CB-8760-4C5D-A9C4-0783A516BB46}"/>
              </a:ext>
            </a:extLst>
          </p:cNvPr>
          <p:cNvGrpSpPr/>
          <p:nvPr/>
        </p:nvGrpSpPr>
        <p:grpSpPr>
          <a:xfrm>
            <a:off x="5653890" y="5900463"/>
            <a:ext cx="1511401" cy="639231"/>
            <a:chOff x="1551778" y="5289331"/>
            <a:chExt cx="1511401" cy="639231"/>
          </a:xfrm>
        </p:grpSpPr>
        <p:sp>
          <p:nvSpPr>
            <p:cNvPr id="28" name="椭圆 27">
              <a:extLst>
                <a:ext uri="{FF2B5EF4-FFF2-40B4-BE49-F238E27FC236}">
                  <a16:creationId xmlns:a16="http://schemas.microsoft.com/office/drawing/2014/main" id="{F239B445-BFA9-44C3-B164-B65CD8573376}"/>
                </a:ext>
              </a:extLst>
            </p:cNvPr>
            <p:cNvSpPr>
              <a:spLocks noChangeAspect="1"/>
            </p:cNvSpPr>
            <p:nvPr/>
          </p:nvSpPr>
          <p:spPr>
            <a:xfrm rot="410265">
              <a:off x="2457784" y="5289331"/>
              <a:ext cx="605395" cy="624314"/>
            </a:xfrm>
            <a:prstGeom prst="ellipse">
              <a:avLst/>
            </a:prstGeom>
            <a:solidFill>
              <a:srgbClr val="FF756E"/>
            </a:solidFill>
            <a:ln>
              <a:solidFill>
                <a:srgbClr val="FF756E"/>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31B5859-E5FB-4FAB-8DEB-849E932E24F4}"/>
                </a:ext>
              </a:extLst>
            </p:cNvPr>
            <p:cNvSpPr>
              <a:spLocks noChangeAspect="1"/>
            </p:cNvSpPr>
            <p:nvPr/>
          </p:nvSpPr>
          <p:spPr>
            <a:xfrm>
              <a:off x="1551778" y="5304248"/>
              <a:ext cx="605395" cy="624314"/>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grpSp>
      <p:pic>
        <p:nvPicPr>
          <p:cNvPr id="33" name="图片 32">
            <a:extLst>
              <a:ext uri="{FF2B5EF4-FFF2-40B4-BE49-F238E27FC236}">
                <a16:creationId xmlns:a16="http://schemas.microsoft.com/office/drawing/2014/main" id="{CC2EB787-1F1F-4A7C-8FAF-5C62D89B42B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6310" y="811712"/>
            <a:ext cx="3214954" cy="2312780"/>
          </a:xfrm>
          <a:prstGeom prst="rect">
            <a:avLst/>
          </a:prstGeom>
        </p:spPr>
      </p:pic>
      <p:pic>
        <p:nvPicPr>
          <p:cNvPr id="34" name="Picture 6" descr="Arrow big down">
            <a:extLst>
              <a:ext uri="{FF2B5EF4-FFF2-40B4-BE49-F238E27FC236}">
                <a16:creationId xmlns:a16="http://schemas.microsoft.com/office/drawing/2014/main" id="{3EC9D846-B5AB-4FEE-8B4A-A4B1734AF5C2}"/>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656401" y="1735713"/>
            <a:ext cx="390967" cy="54993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Arrow big down">
            <a:extLst>
              <a:ext uri="{FF2B5EF4-FFF2-40B4-BE49-F238E27FC236}">
                <a16:creationId xmlns:a16="http://schemas.microsoft.com/office/drawing/2014/main" id="{486EA9AE-C7FF-4A16-BB49-8B73835A70BC}"/>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656401" y="2978818"/>
            <a:ext cx="390967" cy="5499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Arrow big down">
            <a:extLst>
              <a:ext uri="{FF2B5EF4-FFF2-40B4-BE49-F238E27FC236}">
                <a16:creationId xmlns:a16="http://schemas.microsoft.com/office/drawing/2014/main" id="{AD5F708E-0842-414E-8D53-8D755328E930}"/>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9403458">
            <a:off x="4462717" y="5640413"/>
            <a:ext cx="390967" cy="5499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Arrow big down">
            <a:extLst>
              <a:ext uri="{FF2B5EF4-FFF2-40B4-BE49-F238E27FC236}">
                <a16:creationId xmlns:a16="http://schemas.microsoft.com/office/drawing/2014/main" id="{2EFCF40A-292A-438C-9AD5-4A7C9D172882}"/>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rot="13525605">
            <a:off x="7729634" y="5625497"/>
            <a:ext cx="390967" cy="5499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 descr="Arrow big down">
            <a:extLst>
              <a:ext uri="{FF2B5EF4-FFF2-40B4-BE49-F238E27FC236}">
                <a16:creationId xmlns:a16="http://schemas.microsoft.com/office/drawing/2014/main" id="{54D44A7B-B7DB-48EE-8CAC-B6520928490E}"/>
              </a:ext>
            </a:extLst>
          </p:cNvPr>
          <p:cNvPicPr>
            <a:picLocks noChangeAspect="1" noChangeArrowheads="1"/>
          </p:cNvPicPr>
          <p:nvPr/>
        </p:nvPicPr>
        <p:blipFill>
          <a:blip r:embed="rId6">
            <a:biLevel thresh="50000"/>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flipH="1" flipV="1">
            <a:off x="9528304" y="3070692"/>
            <a:ext cx="390967" cy="54993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a:extLst>
              <a:ext uri="{FF2B5EF4-FFF2-40B4-BE49-F238E27FC236}">
                <a16:creationId xmlns:a16="http://schemas.microsoft.com/office/drawing/2014/main" id="{EC379B45-A286-4480-A6E8-B3DEBB4EC328}"/>
              </a:ext>
            </a:extLst>
          </p:cNvPr>
          <p:cNvGrpSpPr/>
          <p:nvPr/>
        </p:nvGrpSpPr>
        <p:grpSpPr>
          <a:xfrm>
            <a:off x="1378452" y="3662578"/>
            <a:ext cx="3128854" cy="2269383"/>
            <a:chOff x="1378452" y="3662578"/>
            <a:chExt cx="3128854" cy="2269383"/>
          </a:xfrm>
        </p:grpSpPr>
        <p:grpSp>
          <p:nvGrpSpPr>
            <p:cNvPr id="8" name="组合 7">
              <a:extLst>
                <a:ext uri="{FF2B5EF4-FFF2-40B4-BE49-F238E27FC236}">
                  <a16:creationId xmlns:a16="http://schemas.microsoft.com/office/drawing/2014/main" id="{31320BF4-EA61-456F-B853-8AB5ADDCF931}"/>
                </a:ext>
              </a:extLst>
            </p:cNvPr>
            <p:cNvGrpSpPr/>
            <p:nvPr/>
          </p:nvGrpSpPr>
          <p:grpSpPr>
            <a:xfrm>
              <a:off x="1378452" y="3662578"/>
              <a:ext cx="2872961" cy="2269383"/>
              <a:chOff x="1378452" y="3662578"/>
              <a:chExt cx="2872961" cy="2269383"/>
            </a:xfrm>
          </p:grpSpPr>
          <p:grpSp>
            <p:nvGrpSpPr>
              <p:cNvPr id="9" name="组合 8">
                <a:extLst>
                  <a:ext uri="{FF2B5EF4-FFF2-40B4-BE49-F238E27FC236}">
                    <a16:creationId xmlns:a16="http://schemas.microsoft.com/office/drawing/2014/main" id="{A18762C1-2D38-4A5E-8CA9-B5A39A3E570C}"/>
                  </a:ext>
                </a:extLst>
              </p:cNvPr>
              <p:cNvGrpSpPr/>
              <p:nvPr/>
            </p:nvGrpSpPr>
            <p:grpSpPr>
              <a:xfrm>
                <a:off x="1452356" y="3662578"/>
                <a:ext cx="2799057" cy="2269383"/>
                <a:chOff x="725395" y="2620892"/>
                <a:chExt cx="2799057" cy="2269383"/>
              </a:xfrm>
            </p:grpSpPr>
            <p:sp>
              <p:nvSpPr>
                <p:cNvPr id="5" name="椭圆 4">
                  <a:extLst>
                    <a:ext uri="{FF2B5EF4-FFF2-40B4-BE49-F238E27FC236}">
                      <a16:creationId xmlns:a16="http://schemas.microsoft.com/office/drawing/2014/main" id="{1CEF0832-0131-4CA8-BA36-FA851C40EB77}"/>
                    </a:ext>
                  </a:extLst>
                </p:cNvPr>
                <p:cNvSpPr>
                  <a:spLocks noChangeAspect="1"/>
                </p:cNvSpPr>
                <p:nvPr/>
              </p:nvSpPr>
              <p:spPr>
                <a:xfrm>
                  <a:off x="725395" y="3110434"/>
                  <a:ext cx="605395" cy="62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AC54BFA6-DD36-43A8-883E-4A1E3E6BA399}"/>
                    </a:ext>
                  </a:extLst>
                </p:cNvPr>
                <p:cNvSpPr>
                  <a:spLocks noChangeAspect="1"/>
                </p:cNvSpPr>
                <p:nvPr/>
              </p:nvSpPr>
              <p:spPr>
                <a:xfrm>
                  <a:off x="1474643" y="2620892"/>
                  <a:ext cx="605395" cy="624314"/>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
              <p:nvSpPr>
                <p:cNvPr id="19" name="椭圆 18">
                  <a:extLst>
                    <a:ext uri="{FF2B5EF4-FFF2-40B4-BE49-F238E27FC236}">
                      <a16:creationId xmlns:a16="http://schemas.microsoft.com/office/drawing/2014/main" id="{139AC927-ABC0-4E08-BD7E-6F258DECBA50}"/>
                    </a:ext>
                  </a:extLst>
                </p:cNvPr>
                <p:cNvSpPr>
                  <a:spLocks noChangeAspect="1"/>
                </p:cNvSpPr>
                <p:nvPr/>
              </p:nvSpPr>
              <p:spPr>
                <a:xfrm>
                  <a:off x="876039" y="3880254"/>
                  <a:ext cx="605395" cy="62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15A52AAA-3C6D-46CA-B1CD-601331FE9910}"/>
                    </a:ext>
                  </a:extLst>
                </p:cNvPr>
                <p:cNvSpPr>
                  <a:spLocks noChangeAspect="1"/>
                </p:cNvSpPr>
                <p:nvPr/>
              </p:nvSpPr>
              <p:spPr>
                <a:xfrm>
                  <a:off x="1726404" y="3504626"/>
                  <a:ext cx="605395" cy="624314"/>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E177644-6172-4B91-80E0-A7F66E69E58F}"/>
                    </a:ext>
                  </a:extLst>
                </p:cNvPr>
                <p:cNvSpPr>
                  <a:spLocks noChangeAspect="1"/>
                </p:cNvSpPr>
                <p:nvPr/>
              </p:nvSpPr>
              <p:spPr>
                <a:xfrm rot="410265">
                  <a:off x="1873941" y="4265961"/>
                  <a:ext cx="605395" cy="62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77B67AC-409C-43F4-914A-0C7E27832E1C}"/>
                    </a:ext>
                  </a:extLst>
                </p:cNvPr>
                <p:cNvSpPr>
                  <a:spLocks noChangeAspect="1"/>
                </p:cNvSpPr>
                <p:nvPr/>
              </p:nvSpPr>
              <p:spPr>
                <a:xfrm>
                  <a:off x="2307760" y="2626124"/>
                  <a:ext cx="605395" cy="6243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AA75F13C-3229-493D-84A5-F5844F70B33B}"/>
                    </a:ext>
                  </a:extLst>
                </p:cNvPr>
                <p:cNvSpPr>
                  <a:spLocks noChangeAspect="1"/>
                </p:cNvSpPr>
                <p:nvPr/>
              </p:nvSpPr>
              <p:spPr>
                <a:xfrm rot="410265">
                  <a:off x="2919057" y="3139987"/>
                  <a:ext cx="605395" cy="624314"/>
                </a:xfrm>
                <a:prstGeom prst="ellipse">
                  <a:avLst/>
                </a:prstGeom>
                <a:solidFill>
                  <a:srgbClr val="FF756E"/>
                </a:solidFill>
                <a:ln>
                  <a:solidFill>
                    <a:srgbClr val="FF756E"/>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19A1A5DD-C7D0-4EAA-A8C6-9B20C273DA2A}"/>
                    </a:ext>
                  </a:extLst>
                </p:cNvPr>
                <p:cNvSpPr>
                  <a:spLocks noChangeAspect="1"/>
                </p:cNvSpPr>
                <p:nvPr/>
              </p:nvSpPr>
              <p:spPr>
                <a:xfrm rot="410265">
                  <a:off x="2593439" y="3853631"/>
                  <a:ext cx="605395" cy="62431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476AF34C-26B4-48A4-B8ED-0A4BB68C3A18}"/>
                  </a:ext>
                </a:extLst>
              </p:cNvPr>
              <p:cNvSpPr txBox="1"/>
              <p:nvPr/>
            </p:nvSpPr>
            <p:spPr>
              <a:xfrm>
                <a:off x="2323405" y="4665103"/>
                <a:ext cx="812501" cy="369332"/>
              </a:xfrm>
              <a:prstGeom prst="rect">
                <a:avLst/>
              </a:prstGeom>
              <a:noFill/>
              <a:ln w="28575">
                <a:noFill/>
              </a:ln>
            </p:spPr>
            <p:txBody>
              <a:bodyPr wrap="square" rtlCol="0">
                <a:spAutoFit/>
              </a:bodyPr>
              <a:lstStyle/>
              <a:p>
                <a:r>
                  <a:rPr lang="en-US" altLang="zh-CN" dirty="0"/>
                  <a:t>…file… </a:t>
                </a:r>
                <a:endParaRPr lang="zh-CN" altLang="en-US" dirty="0"/>
              </a:p>
            </p:txBody>
          </p:sp>
          <p:sp>
            <p:nvSpPr>
              <p:cNvPr id="39" name="文本框 38">
                <a:extLst>
                  <a:ext uri="{FF2B5EF4-FFF2-40B4-BE49-F238E27FC236}">
                    <a16:creationId xmlns:a16="http://schemas.microsoft.com/office/drawing/2014/main" id="{2E985298-3EB0-4DC5-AD99-281DFB62F3BB}"/>
                  </a:ext>
                </a:extLst>
              </p:cNvPr>
              <p:cNvSpPr txBox="1"/>
              <p:nvPr/>
            </p:nvSpPr>
            <p:spPr>
              <a:xfrm>
                <a:off x="1452356" y="5070381"/>
                <a:ext cx="1078100" cy="369332"/>
              </a:xfrm>
              <a:prstGeom prst="rect">
                <a:avLst/>
              </a:prstGeom>
              <a:noFill/>
              <a:ln w="28575">
                <a:noFill/>
              </a:ln>
            </p:spPr>
            <p:txBody>
              <a:bodyPr wrap="square" rtlCol="0">
                <a:spAutoFit/>
              </a:bodyPr>
              <a:lstStyle/>
              <a:p>
                <a:r>
                  <a:rPr lang="en-US" altLang="zh-CN" dirty="0"/>
                  <a:t>…java… </a:t>
                </a:r>
                <a:endParaRPr lang="zh-CN" altLang="en-US" dirty="0"/>
              </a:p>
            </p:txBody>
          </p:sp>
          <p:sp>
            <p:nvSpPr>
              <p:cNvPr id="40" name="文本框 39">
                <a:extLst>
                  <a:ext uri="{FF2B5EF4-FFF2-40B4-BE49-F238E27FC236}">
                    <a16:creationId xmlns:a16="http://schemas.microsoft.com/office/drawing/2014/main" id="{F837098B-4553-45F2-8EEF-FDF0E10309F7}"/>
                  </a:ext>
                </a:extLst>
              </p:cNvPr>
              <p:cNvSpPr txBox="1"/>
              <p:nvPr/>
            </p:nvSpPr>
            <p:spPr>
              <a:xfrm>
                <a:off x="1378452" y="4273624"/>
                <a:ext cx="975786" cy="369332"/>
              </a:xfrm>
              <a:prstGeom prst="rect">
                <a:avLst/>
              </a:prstGeom>
              <a:noFill/>
              <a:ln w="28575">
                <a:noFill/>
              </a:ln>
            </p:spPr>
            <p:txBody>
              <a:bodyPr wrap="square" rtlCol="0">
                <a:spAutoFit/>
              </a:bodyPr>
              <a:lstStyle/>
              <a:p>
                <a:r>
                  <a:rPr lang="en-US" altLang="zh-CN" dirty="0"/>
                  <a:t>…file… </a:t>
                </a:r>
                <a:endParaRPr lang="zh-CN" altLang="en-US" dirty="0"/>
              </a:p>
            </p:txBody>
          </p:sp>
          <p:sp>
            <p:nvSpPr>
              <p:cNvPr id="41" name="文本框 40">
                <a:extLst>
                  <a:ext uri="{FF2B5EF4-FFF2-40B4-BE49-F238E27FC236}">
                    <a16:creationId xmlns:a16="http://schemas.microsoft.com/office/drawing/2014/main" id="{B13553D8-0426-4847-8AC2-F7B50BCD29E6}"/>
                  </a:ext>
                </a:extLst>
              </p:cNvPr>
              <p:cNvSpPr txBox="1"/>
              <p:nvPr/>
            </p:nvSpPr>
            <p:spPr>
              <a:xfrm>
                <a:off x="1930550" y="3770634"/>
                <a:ext cx="1330065" cy="369332"/>
              </a:xfrm>
              <a:prstGeom prst="rect">
                <a:avLst/>
              </a:prstGeom>
              <a:noFill/>
              <a:ln w="28575">
                <a:noFill/>
              </a:ln>
            </p:spPr>
            <p:txBody>
              <a:bodyPr wrap="square" rtlCol="0">
                <a:spAutoFit/>
              </a:bodyPr>
              <a:lstStyle/>
              <a:p>
                <a:r>
                  <a:rPr lang="en-US" altLang="zh-CN" dirty="0"/>
                  <a:t>…stream… </a:t>
                </a:r>
                <a:endParaRPr lang="zh-CN" altLang="en-US" dirty="0"/>
              </a:p>
            </p:txBody>
          </p:sp>
        </p:grpSp>
        <p:sp>
          <p:nvSpPr>
            <p:cNvPr id="32" name="文本框 31">
              <a:extLst>
                <a:ext uri="{FF2B5EF4-FFF2-40B4-BE49-F238E27FC236}">
                  <a16:creationId xmlns:a16="http://schemas.microsoft.com/office/drawing/2014/main" id="{506F0B37-2481-46E1-896D-52D3E8946595}"/>
                </a:ext>
              </a:extLst>
            </p:cNvPr>
            <p:cNvSpPr txBox="1"/>
            <p:nvPr/>
          </p:nvSpPr>
          <p:spPr>
            <a:xfrm>
              <a:off x="3531520" y="4289977"/>
              <a:ext cx="975786" cy="369332"/>
            </a:xfrm>
            <a:prstGeom prst="rect">
              <a:avLst/>
            </a:prstGeom>
            <a:noFill/>
            <a:ln w="28575">
              <a:noFill/>
            </a:ln>
          </p:spPr>
          <p:txBody>
            <a:bodyPr wrap="square" rtlCol="0">
              <a:spAutoFit/>
            </a:bodyPr>
            <a:lstStyle/>
            <a:p>
              <a:r>
                <a:rPr lang="en-US" altLang="zh-CN" dirty="0"/>
                <a:t>…add… </a:t>
              </a:r>
              <a:endParaRPr lang="zh-CN" altLang="en-US" dirty="0"/>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D3F5FAF-336A-4D28-A899-FC9A64493F51}"/>
                  </a:ext>
                </a:extLst>
              </p:cNvPr>
              <p:cNvSpPr txBox="1"/>
              <p:nvPr/>
            </p:nvSpPr>
            <p:spPr>
              <a:xfrm>
                <a:off x="2696042" y="4949260"/>
                <a:ext cx="7711244" cy="432000"/>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en-US" altLang="zh-CN" sz="2400" b="0" i="1" smtClean="0">
                          <a:latin typeface="Cambria Math" panose="02040503050406030204" pitchFamily="18" charset="0"/>
                        </a:rPr>
                        <m:t>𝐾𝐺𝑆𝑖𝑚</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m:rPr>
                              <m:sty m:val="p"/>
                            </m:rPr>
                            <a:rPr lang="en-US" altLang="zh-CN" sz="2400" i="1">
                              <a:latin typeface="Cambria Math" panose="02040503050406030204" pitchFamily="18" charset="0"/>
                            </a:rPr>
                            <m:t>w</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𝑆</m:t>
                          </m:r>
                          <m:r>
                            <m:rPr>
                              <m:sty m:val="p"/>
                            </m:rPr>
                            <a:rPr lang="en-US" altLang="zh-CN" sz="2400" i="1">
                              <a:latin typeface="Cambria Math" panose="02040503050406030204" pitchFamily="18" charset="0"/>
                            </a:rPr>
                            <m:t>im</m:t>
                          </m:r>
                        </m:e>
                        <m:sub>
                          <m:r>
                            <a:rPr lang="en-US" altLang="zh-CN" sz="2400" b="0" i="1" smtClean="0">
                              <a:latin typeface="Cambria Math" panose="02040503050406030204" pitchFamily="18" charset="0"/>
                            </a:rPr>
                            <m:t>𝑡𝑒𝑥𝑡</m:t>
                          </m:r>
                        </m:sub>
                      </m:sSub>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𝑤</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𝑆𝑖𝑚</m:t>
                          </m:r>
                        </m:e>
                        <m:sub>
                          <m:r>
                            <a:rPr lang="en-US" altLang="zh-CN" sz="2400" b="0" i="1" smtClean="0">
                              <a:latin typeface="Cambria Math" panose="02040503050406030204" pitchFamily="18" charset="0"/>
                            </a:rPr>
                            <m:t>𝑐𝑜𝑛𝑐𝑒𝑝𝑡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𝑒</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ED3F5FAF-336A-4D28-A899-FC9A64493F51}"/>
                  </a:ext>
                </a:extLst>
              </p:cNvPr>
              <p:cNvSpPr txBox="1">
                <a:spLocks noRot="1" noChangeAspect="1" noMove="1" noResize="1" noEditPoints="1" noAdjustHandles="1" noChangeArrowheads="1" noChangeShapeType="1" noTextEdit="1"/>
              </p:cNvSpPr>
              <p:nvPr/>
            </p:nvSpPr>
            <p:spPr>
              <a:xfrm>
                <a:off x="2696042" y="4949260"/>
                <a:ext cx="7711244" cy="432000"/>
              </a:xfrm>
              <a:prstGeom prst="rect">
                <a:avLst/>
              </a:prstGeom>
              <a:blipFill>
                <a:blip r:embed="rId8"/>
                <a:stretch>
                  <a:fillRect r="-79" b="-15493"/>
                </a:stretch>
              </a:blipFill>
            </p:spPr>
            <p:txBody>
              <a:bodyPr/>
              <a:lstStyle/>
              <a:p>
                <a:r>
                  <a:rPr lang="zh-CN" altLang="en-US">
                    <a:noFill/>
                  </a:rPr>
                  <a:t> </a:t>
                </a:r>
              </a:p>
            </p:txBody>
          </p:sp>
        </mc:Fallback>
      </mc:AlternateContent>
      <p:grpSp>
        <p:nvGrpSpPr>
          <p:cNvPr id="116" name="组合 115">
            <a:extLst>
              <a:ext uri="{FF2B5EF4-FFF2-40B4-BE49-F238E27FC236}">
                <a16:creationId xmlns:a16="http://schemas.microsoft.com/office/drawing/2014/main" id="{FA50BF18-E160-4ECE-B32C-5996F14A6893}"/>
              </a:ext>
            </a:extLst>
          </p:cNvPr>
          <p:cNvGrpSpPr/>
          <p:nvPr/>
        </p:nvGrpSpPr>
        <p:grpSpPr>
          <a:xfrm>
            <a:off x="5807277" y="1815073"/>
            <a:ext cx="3495872" cy="3366445"/>
            <a:chOff x="5807277" y="1815073"/>
            <a:chExt cx="3495872" cy="3366445"/>
          </a:xfrm>
        </p:grpSpPr>
        <p:grpSp>
          <p:nvGrpSpPr>
            <p:cNvPr id="42" name="组合 41">
              <a:extLst>
                <a:ext uri="{FF2B5EF4-FFF2-40B4-BE49-F238E27FC236}">
                  <a16:creationId xmlns:a16="http://schemas.microsoft.com/office/drawing/2014/main" id="{8CE56ABE-4190-4649-87F2-4A6D7DF22625}"/>
                </a:ext>
              </a:extLst>
            </p:cNvPr>
            <p:cNvGrpSpPr/>
            <p:nvPr/>
          </p:nvGrpSpPr>
          <p:grpSpPr>
            <a:xfrm>
              <a:off x="5807277" y="1980803"/>
              <a:ext cx="3495872" cy="2969644"/>
              <a:chOff x="11557959" y="815224"/>
              <a:chExt cx="3495872" cy="2969644"/>
            </a:xfrm>
          </p:grpSpPr>
          <p:sp>
            <p:nvSpPr>
              <p:cNvPr id="43" name="椭圆 42">
                <a:extLst>
                  <a:ext uri="{FF2B5EF4-FFF2-40B4-BE49-F238E27FC236}">
                    <a16:creationId xmlns:a16="http://schemas.microsoft.com/office/drawing/2014/main" id="{8B120F1D-B176-4541-9746-1238DDE54C2F}"/>
                  </a:ext>
                </a:extLst>
              </p:cNvPr>
              <p:cNvSpPr>
                <a:spLocks noChangeAspect="1"/>
              </p:cNvSpPr>
              <p:nvPr/>
            </p:nvSpPr>
            <p:spPr>
              <a:xfrm rot="410265">
                <a:off x="13018811" y="1259613"/>
                <a:ext cx="327712" cy="337953"/>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CF249EE3-F3FA-4FB3-822A-D4AD5B01617D}"/>
                  </a:ext>
                </a:extLst>
              </p:cNvPr>
              <p:cNvSpPr>
                <a:spLocks noChangeAspect="1"/>
              </p:cNvSpPr>
              <p:nvPr/>
            </p:nvSpPr>
            <p:spPr>
              <a:xfrm>
                <a:off x="14108886" y="815224"/>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0DA462B7-63CC-4A81-98E1-BC1367FEC4E1}"/>
                  </a:ext>
                </a:extLst>
              </p:cNvPr>
              <p:cNvSpPr>
                <a:spLocks noChangeAspect="1"/>
              </p:cNvSpPr>
              <p:nvPr/>
            </p:nvSpPr>
            <p:spPr>
              <a:xfrm>
                <a:off x="13351467" y="2553215"/>
                <a:ext cx="327712" cy="337953"/>
              </a:xfrm>
              <a:prstGeom prst="ellipse">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6" name="椭圆 45">
                <a:extLst>
                  <a:ext uri="{FF2B5EF4-FFF2-40B4-BE49-F238E27FC236}">
                    <a16:creationId xmlns:a16="http://schemas.microsoft.com/office/drawing/2014/main" id="{9695AA7A-EA4A-4DA3-9094-ED3B59FD12EF}"/>
                  </a:ext>
                </a:extLst>
              </p:cNvPr>
              <p:cNvSpPr>
                <a:spLocks noChangeAspect="1"/>
              </p:cNvSpPr>
              <p:nvPr/>
            </p:nvSpPr>
            <p:spPr>
              <a:xfrm>
                <a:off x="12370604" y="1496517"/>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6E797AB-7FEB-4E38-B3D3-3A571E358B44}"/>
                  </a:ext>
                </a:extLst>
              </p:cNvPr>
              <p:cNvSpPr>
                <a:spLocks noChangeAspect="1"/>
              </p:cNvSpPr>
              <p:nvPr/>
            </p:nvSpPr>
            <p:spPr>
              <a:xfrm>
                <a:off x="14132945" y="2392862"/>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48" name="椭圆 47">
                <a:extLst>
                  <a:ext uri="{FF2B5EF4-FFF2-40B4-BE49-F238E27FC236}">
                    <a16:creationId xmlns:a16="http://schemas.microsoft.com/office/drawing/2014/main" id="{2B7AD205-E5B3-461C-B611-01421D8ADA37}"/>
                  </a:ext>
                </a:extLst>
              </p:cNvPr>
              <p:cNvSpPr>
                <a:spLocks noChangeAspect="1"/>
              </p:cNvSpPr>
              <p:nvPr/>
            </p:nvSpPr>
            <p:spPr>
              <a:xfrm>
                <a:off x="12883112" y="2010096"/>
                <a:ext cx="327712" cy="337953"/>
              </a:xfrm>
              <a:prstGeom prst="ellipse">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5E19D342-0A2C-49ED-AD7D-F3582F7F36CC}"/>
                  </a:ext>
                </a:extLst>
              </p:cNvPr>
              <p:cNvSpPr>
                <a:spLocks noChangeAspect="1"/>
              </p:cNvSpPr>
              <p:nvPr/>
            </p:nvSpPr>
            <p:spPr>
              <a:xfrm>
                <a:off x="13392224" y="2007761"/>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12240050-A491-42F2-AEC7-808B78514AF1}"/>
                  </a:ext>
                </a:extLst>
              </p:cNvPr>
              <p:cNvSpPr>
                <a:spLocks noChangeAspect="1"/>
              </p:cNvSpPr>
              <p:nvPr/>
            </p:nvSpPr>
            <p:spPr>
              <a:xfrm>
                <a:off x="12767248" y="3174068"/>
                <a:ext cx="327712" cy="337953"/>
              </a:xfrm>
              <a:prstGeom prst="ellipse">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8BB392C5-A1D3-4131-9F73-45A8B060A333}"/>
                  </a:ext>
                </a:extLst>
              </p:cNvPr>
              <p:cNvSpPr>
                <a:spLocks noChangeAspect="1"/>
              </p:cNvSpPr>
              <p:nvPr/>
            </p:nvSpPr>
            <p:spPr>
              <a:xfrm>
                <a:off x="12012246" y="2847455"/>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929C3EC6-BE09-42E9-A2A3-D7747E1C9537}"/>
                  </a:ext>
                </a:extLst>
              </p:cNvPr>
              <p:cNvSpPr>
                <a:spLocks noChangeAspect="1"/>
              </p:cNvSpPr>
              <p:nvPr/>
            </p:nvSpPr>
            <p:spPr>
              <a:xfrm>
                <a:off x="12246183" y="2143250"/>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3" name="椭圆 52">
                <a:extLst>
                  <a:ext uri="{FF2B5EF4-FFF2-40B4-BE49-F238E27FC236}">
                    <a16:creationId xmlns:a16="http://schemas.microsoft.com/office/drawing/2014/main" id="{18BBA771-4DB6-4CC4-99A0-98A41EAF3304}"/>
                  </a:ext>
                </a:extLst>
              </p:cNvPr>
              <p:cNvSpPr>
                <a:spLocks noChangeAspect="1"/>
              </p:cNvSpPr>
              <p:nvPr/>
            </p:nvSpPr>
            <p:spPr>
              <a:xfrm>
                <a:off x="13986134" y="2999087"/>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54" name="椭圆 53">
                <a:extLst>
                  <a:ext uri="{FF2B5EF4-FFF2-40B4-BE49-F238E27FC236}">
                    <a16:creationId xmlns:a16="http://schemas.microsoft.com/office/drawing/2014/main" id="{D74B427E-69CD-4B3F-B0D3-F713440F5D62}"/>
                  </a:ext>
                </a:extLst>
              </p:cNvPr>
              <p:cNvSpPr>
                <a:spLocks noChangeAspect="1"/>
              </p:cNvSpPr>
              <p:nvPr/>
            </p:nvSpPr>
            <p:spPr>
              <a:xfrm>
                <a:off x="14726119" y="2760774"/>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83FF653-4BCB-4B39-B5A3-AF5A05A2985D}"/>
                  </a:ext>
                </a:extLst>
              </p:cNvPr>
              <p:cNvSpPr>
                <a:spLocks noChangeAspect="1"/>
              </p:cNvSpPr>
              <p:nvPr/>
            </p:nvSpPr>
            <p:spPr>
              <a:xfrm>
                <a:off x="13368520" y="3417720"/>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C1EF3B80-7552-4076-A56E-AF7820569957}"/>
                  </a:ext>
                </a:extLst>
              </p:cNvPr>
              <p:cNvSpPr>
                <a:spLocks noChangeAspect="1"/>
              </p:cNvSpPr>
              <p:nvPr/>
            </p:nvSpPr>
            <p:spPr>
              <a:xfrm>
                <a:off x="12633065" y="2702052"/>
                <a:ext cx="327712" cy="337953"/>
              </a:xfrm>
              <a:prstGeom prst="ellipse">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D802FAEC-0E04-4F14-9331-BD4CF2479DA3}"/>
                  </a:ext>
                </a:extLst>
              </p:cNvPr>
              <p:cNvSpPr>
                <a:spLocks noChangeAspect="1"/>
              </p:cNvSpPr>
              <p:nvPr/>
            </p:nvSpPr>
            <p:spPr>
              <a:xfrm>
                <a:off x="13667128" y="1409082"/>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58" name="直接箭头连接符 57">
                <a:extLst>
                  <a:ext uri="{FF2B5EF4-FFF2-40B4-BE49-F238E27FC236}">
                    <a16:creationId xmlns:a16="http://schemas.microsoft.com/office/drawing/2014/main" id="{B328C877-B31B-41DF-AD4C-9A3285A4263E}"/>
                  </a:ext>
                </a:extLst>
              </p:cNvPr>
              <p:cNvCxnSpPr>
                <a:cxnSpLocks/>
                <a:stCxn id="43" idx="6"/>
                <a:endCxn id="57" idx="2"/>
              </p:cNvCxnSpPr>
              <p:nvPr/>
            </p:nvCxnSpPr>
            <p:spPr>
              <a:xfrm>
                <a:off x="13345357" y="1448098"/>
                <a:ext cx="321771" cy="129961"/>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59" name="直接箭头连接符 58">
                <a:extLst>
                  <a:ext uri="{FF2B5EF4-FFF2-40B4-BE49-F238E27FC236}">
                    <a16:creationId xmlns:a16="http://schemas.microsoft.com/office/drawing/2014/main" id="{7290FC17-937D-4320-B524-9CFDDC9CE3D5}"/>
                  </a:ext>
                </a:extLst>
              </p:cNvPr>
              <p:cNvCxnSpPr>
                <a:cxnSpLocks/>
                <a:stCxn id="43" idx="2"/>
                <a:endCxn id="46" idx="7"/>
              </p:cNvCxnSpPr>
              <p:nvPr/>
            </p:nvCxnSpPr>
            <p:spPr>
              <a:xfrm flipH="1">
                <a:off x="12650324" y="1409082"/>
                <a:ext cx="369652" cy="136927"/>
              </a:xfrm>
              <a:prstGeom prst="straightConnector1">
                <a:avLst/>
              </a:prstGeom>
              <a:ln>
                <a:headEnd w="med" len="sm"/>
                <a:tailEnd type="triangle" w="sm" len="sm"/>
              </a:ln>
            </p:spPr>
            <p:style>
              <a:lnRef idx="1">
                <a:schemeClr val="dk1"/>
              </a:lnRef>
              <a:fillRef idx="0">
                <a:schemeClr val="dk1"/>
              </a:fillRef>
              <a:effectRef idx="0">
                <a:schemeClr val="dk1"/>
              </a:effectRef>
              <a:fontRef idx="minor">
                <a:schemeClr val="tx1"/>
              </a:fontRef>
            </p:style>
          </p:cxnSp>
          <p:cxnSp>
            <p:nvCxnSpPr>
              <p:cNvPr id="60" name="直接箭头连接符 59">
                <a:extLst>
                  <a:ext uri="{FF2B5EF4-FFF2-40B4-BE49-F238E27FC236}">
                    <a16:creationId xmlns:a16="http://schemas.microsoft.com/office/drawing/2014/main" id="{A70E0514-0256-4F4E-8599-47A2D0E9F838}"/>
                  </a:ext>
                </a:extLst>
              </p:cNvPr>
              <p:cNvCxnSpPr>
                <a:cxnSpLocks/>
                <a:stCxn id="57" idx="7"/>
                <a:endCxn id="44" idx="3"/>
              </p:cNvCxnSpPr>
              <p:nvPr/>
            </p:nvCxnSpPr>
            <p:spPr>
              <a:xfrm flipV="1">
                <a:off x="13946848" y="1103685"/>
                <a:ext cx="210030" cy="354889"/>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1" name="直接箭头连接符 60">
                <a:extLst>
                  <a:ext uri="{FF2B5EF4-FFF2-40B4-BE49-F238E27FC236}">
                    <a16:creationId xmlns:a16="http://schemas.microsoft.com/office/drawing/2014/main" id="{9F4870B2-466B-4DA7-8F24-6519804D7204}"/>
                  </a:ext>
                </a:extLst>
              </p:cNvPr>
              <p:cNvCxnSpPr>
                <a:stCxn id="48" idx="0"/>
                <a:endCxn id="43" idx="4"/>
              </p:cNvCxnSpPr>
              <p:nvPr/>
            </p:nvCxnSpPr>
            <p:spPr>
              <a:xfrm flipV="1">
                <a:off x="13046968" y="1596364"/>
                <a:ext cx="115581" cy="413732"/>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2" name="直接箭头连接符 61">
                <a:extLst>
                  <a:ext uri="{FF2B5EF4-FFF2-40B4-BE49-F238E27FC236}">
                    <a16:creationId xmlns:a16="http://schemas.microsoft.com/office/drawing/2014/main" id="{304F05F1-DDDC-44BF-B3B2-9DAB3F9B6D82}"/>
                  </a:ext>
                </a:extLst>
              </p:cNvPr>
              <p:cNvCxnSpPr>
                <a:stCxn id="48" idx="5"/>
                <a:endCxn id="45" idx="1"/>
              </p:cNvCxnSpPr>
              <p:nvPr/>
            </p:nvCxnSpPr>
            <p:spPr>
              <a:xfrm>
                <a:off x="13162832" y="2298557"/>
                <a:ext cx="236627" cy="304150"/>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3" name="直接箭头连接符 62">
                <a:extLst>
                  <a:ext uri="{FF2B5EF4-FFF2-40B4-BE49-F238E27FC236}">
                    <a16:creationId xmlns:a16="http://schemas.microsoft.com/office/drawing/2014/main" id="{F1D7EF40-870A-4BFA-AF94-71CB70CB617A}"/>
                  </a:ext>
                </a:extLst>
              </p:cNvPr>
              <p:cNvCxnSpPr>
                <a:stCxn id="56" idx="0"/>
                <a:endCxn id="52" idx="5"/>
              </p:cNvCxnSpPr>
              <p:nvPr/>
            </p:nvCxnSpPr>
            <p:spPr>
              <a:xfrm flipH="1" flipV="1">
                <a:off x="12525903" y="2431711"/>
                <a:ext cx="271018" cy="270341"/>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68F20F4C-1D11-49CA-A6B8-3E965E7EDF3F}"/>
                  </a:ext>
                </a:extLst>
              </p:cNvPr>
              <p:cNvCxnSpPr>
                <a:cxnSpLocks/>
                <a:stCxn id="52" idx="3"/>
                <a:endCxn id="51" idx="0"/>
              </p:cNvCxnSpPr>
              <p:nvPr/>
            </p:nvCxnSpPr>
            <p:spPr>
              <a:xfrm flipH="1">
                <a:off x="12176102" y="2431711"/>
                <a:ext cx="118073" cy="415744"/>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5" name="直接箭头连接符 64">
                <a:extLst>
                  <a:ext uri="{FF2B5EF4-FFF2-40B4-BE49-F238E27FC236}">
                    <a16:creationId xmlns:a16="http://schemas.microsoft.com/office/drawing/2014/main" id="{8DBCF92A-7764-4E0B-B720-1C25099E1241}"/>
                  </a:ext>
                </a:extLst>
              </p:cNvPr>
              <p:cNvCxnSpPr>
                <a:cxnSpLocks/>
                <a:stCxn id="50" idx="6"/>
                <a:endCxn id="55" idx="2"/>
              </p:cNvCxnSpPr>
              <p:nvPr/>
            </p:nvCxnSpPr>
            <p:spPr>
              <a:xfrm>
                <a:off x="13094960" y="3343045"/>
                <a:ext cx="273560" cy="243652"/>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6" name="直接箭头连接符 65">
                <a:extLst>
                  <a:ext uri="{FF2B5EF4-FFF2-40B4-BE49-F238E27FC236}">
                    <a16:creationId xmlns:a16="http://schemas.microsoft.com/office/drawing/2014/main" id="{E5416107-3E12-48A9-8EA6-697825610CB1}"/>
                  </a:ext>
                </a:extLst>
              </p:cNvPr>
              <p:cNvCxnSpPr>
                <a:cxnSpLocks/>
                <a:stCxn id="45" idx="6"/>
                <a:endCxn id="47" idx="2"/>
              </p:cNvCxnSpPr>
              <p:nvPr/>
            </p:nvCxnSpPr>
            <p:spPr>
              <a:xfrm flipV="1">
                <a:off x="13679179" y="2561839"/>
                <a:ext cx="453766" cy="160353"/>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7" name="直接箭头连接符 66">
                <a:extLst>
                  <a:ext uri="{FF2B5EF4-FFF2-40B4-BE49-F238E27FC236}">
                    <a16:creationId xmlns:a16="http://schemas.microsoft.com/office/drawing/2014/main" id="{328983E1-3C7A-4632-84DA-F130563C264C}"/>
                  </a:ext>
                </a:extLst>
              </p:cNvPr>
              <p:cNvCxnSpPr>
                <a:cxnSpLocks/>
                <a:stCxn id="53" idx="6"/>
                <a:endCxn id="54" idx="3"/>
              </p:cNvCxnSpPr>
              <p:nvPr/>
            </p:nvCxnSpPr>
            <p:spPr>
              <a:xfrm flipV="1">
                <a:off x="14313846" y="3049235"/>
                <a:ext cx="460265" cy="118829"/>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8" name="直接箭头连接符 67">
                <a:extLst>
                  <a:ext uri="{FF2B5EF4-FFF2-40B4-BE49-F238E27FC236}">
                    <a16:creationId xmlns:a16="http://schemas.microsoft.com/office/drawing/2014/main" id="{9A5F488E-EFFF-4A8F-AFEE-BC2D81566E2F}"/>
                  </a:ext>
                </a:extLst>
              </p:cNvPr>
              <p:cNvCxnSpPr>
                <a:cxnSpLocks/>
                <a:stCxn id="47" idx="5"/>
                <a:endCxn id="54" idx="1"/>
              </p:cNvCxnSpPr>
              <p:nvPr/>
            </p:nvCxnSpPr>
            <p:spPr>
              <a:xfrm>
                <a:off x="14412665" y="2681323"/>
                <a:ext cx="361446" cy="128943"/>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69" name="直接箭头连接符 68">
                <a:extLst>
                  <a:ext uri="{FF2B5EF4-FFF2-40B4-BE49-F238E27FC236}">
                    <a16:creationId xmlns:a16="http://schemas.microsoft.com/office/drawing/2014/main" id="{4A0C6F6A-66F7-4258-BC75-2434DEF63057}"/>
                  </a:ext>
                </a:extLst>
              </p:cNvPr>
              <p:cNvCxnSpPr>
                <a:cxnSpLocks/>
                <a:stCxn id="45" idx="5"/>
                <a:endCxn id="53" idx="2"/>
              </p:cNvCxnSpPr>
              <p:nvPr/>
            </p:nvCxnSpPr>
            <p:spPr>
              <a:xfrm>
                <a:off x="13631187" y="2841676"/>
                <a:ext cx="354947" cy="326388"/>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709A0174-451E-442E-B734-AB42DB3B92EB}"/>
                  </a:ext>
                </a:extLst>
              </p:cNvPr>
              <p:cNvCxnSpPr>
                <a:stCxn id="53" idx="3"/>
                <a:endCxn id="55" idx="6"/>
              </p:cNvCxnSpPr>
              <p:nvPr/>
            </p:nvCxnSpPr>
            <p:spPr>
              <a:xfrm flipH="1">
                <a:off x="13696232" y="3287548"/>
                <a:ext cx="337894" cy="299149"/>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B1D4F2CB-DF6A-4934-8C09-E7C89A18C8F2}"/>
                  </a:ext>
                </a:extLst>
              </p:cNvPr>
              <p:cNvCxnSpPr>
                <a:cxnSpLocks/>
                <a:stCxn id="48" idx="3"/>
                <a:endCxn id="56" idx="0"/>
              </p:cNvCxnSpPr>
              <p:nvPr/>
            </p:nvCxnSpPr>
            <p:spPr>
              <a:xfrm flipH="1">
                <a:off x="12796921" y="2298557"/>
                <a:ext cx="134183" cy="403495"/>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2" name="直接箭头连接符 71">
                <a:extLst>
                  <a:ext uri="{FF2B5EF4-FFF2-40B4-BE49-F238E27FC236}">
                    <a16:creationId xmlns:a16="http://schemas.microsoft.com/office/drawing/2014/main" id="{5BD004D2-2F83-48E2-96B5-C3384929A45E}"/>
                  </a:ext>
                </a:extLst>
              </p:cNvPr>
              <p:cNvCxnSpPr>
                <a:cxnSpLocks/>
                <a:stCxn id="47" idx="1"/>
                <a:endCxn id="93" idx="4"/>
              </p:cNvCxnSpPr>
              <p:nvPr/>
            </p:nvCxnSpPr>
            <p:spPr>
              <a:xfrm flipH="1" flipV="1">
                <a:off x="14098135" y="2216874"/>
                <a:ext cx="82802" cy="225480"/>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3" name="直接箭头连接符 72">
                <a:extLst>
                  <a:ext uri="{FF2B5EF4-FFF2-40B4-BE49-F238E27FC236}">
                    <a16:creationId xmlns:a16="http://schemas.microsoft.com/office/drawing/2014/main" id="{94FC4EB8-C769-476A-A728-0B34CBDB2B81}"/>
                  </a:ext>
                </a:extLst>
              </p:cNvPr>
              <p:cNvCxnSpPr>
                <a:cxnSpLocks/>
                <a:stCxn id="57" idx="3"/>
                <a:endCxn id="49" idx="0"/>
              </p:cNvCxnSpPr>
              <p:nvPr/>
            </p:nvCxnSpPr>
            <p:spPr>
              <a:xfrm flipH="1">
                <a:off x="13556080" y="1697543"/>
                <a:ext cx="159040" cy="310218"/>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sp>
            <p:nvSpPr>
              <p:cNvPr id="74" name="椭圆 73">
                <a:extLst>
                  <a:ext uri="{FF2B5EF4-FFF2-40B4-BE49-F238E27FC236}">
                    <a16:creationId xmlns:a16="http://schemas.microsoft.com/office/drawing/2014/main" id="{F0EF1CE8-7869-4F77-9F0B-47239A39D67E}"/>
                  </a:ext>
                </a:extLst>
              </p:cNvPr>
              <p:cNvSpPr>
                <a:spLocks noChangeAspect="1"/>
              </p:cNvSpPr>
              <p:nvPr/>
            </p:nvSpPr>
            <p:spPr>
              <a:xfrm>
                <a:off x="14409586" y="1391016"/>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75" name="直接箭头连接符 74">
                <a:extLst>
                  <a:ext uri="{FF2B5EF4-FFF2-40B4-BE49-F238E27FC236}">
                    <a16:creationId xmlns:a16="http://schemas.microsoft.com/office/drawing/2014/main" id="{D0C245E0-4D83-4A78-88E7-E8FDCC791700}"/>
                  </a:ext>
                </a:extLst>
              </p:cNvPr>
              <p:cNvCxnSpPr>
                <a:stCxn id="57" idx="6"/>
                <a:endCxn id="74" idx="2"/>
              </p:cNvCxnSpPr>
              <p:nvPr/>
            </p:nvCxnSpPr>
            <p:spPr>
              <a:xfrm flipV="1">
                <a:off x="13994840" y="1559993"/>
                <a:ext cx="414746" cy="18066"/>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76" name="直接箭头连接符 75">
                <a:extLst>
                  <a:ext uri="{FF2B5EF4-FFF2-40B4-BE49-F238E27FC236}">
                    <a16:creationId xmlns:a16="http://schemas.microsoft.com/office/drawing/2014/main" id="{B791A05E-27DA-4DCC-83FE-B552F1E90C0B}"/>
                  </a:ext>
                </a:extLst>
              </p:cNvPr>
              <p:cNvCxnSpPr>
                <a:cxnSpLocks/>
                <a:stCxn id="52" idx="0"/>
                <a:endCxn id="46" idx="3"/>
              </p:cNvCxnSpPr>
              <p:nvPr/>
            </p:nvCxnSpPr>
            <p:spPr>
              <a:xfrm flipV="1">
                <a:off x="12410039" y="1784978"/>
                <a:ext cx="8557" cy="358272"/>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sp>
            <p:nvSpPr>
              <p:cNvPr id="77" name="椭圆 76">
                <a:extLst>
                  <a:ext uri="{FF2B5EF4-FFF2-40B4-BE49-F238E27FC236}">
                    <a16:creationId xmlns:a16="http://schemas.microsoft.com/office/drawing/2014/main" id="{59F8549F-15F0-4807-8204-F8F661DD4062}"/>
                  </a:ext>
                </a:extLst>
              </p:cNvPr>
              <p:cNvSpPr>
                <a:spLocks noChangeAspect="1"/>
              </p:cNvSpPr>
              <p:nvPr/>
            </p:nvSpPr>
            <p:spPr>
              <a:xfrm>
                <a:off x="14526066" y="3446915"/>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78" name="直接箭头连接符 77">
                <a:extLst>
                  <a:ext uri="{FF2B5EF4-FFF2-40B4-BE49-F238E27FC236}">
                    <a16:creationId xmlns:a16="http://schemas.microsoft.com/office/drawing/2014/main" id="{89E95B53-B04D-49B5-BB09-E2FAACDE7EFD}"/>
                  </a:ext>
                </a:extLst>
              </p:cNvPr>
              <p:cNvCxnSpPr>
                <a:cxnSpLocks/>
                <a:stCxn id="53" idx="5"/>
                <a:endCxn id="77" idx="1"/>
              </p:cNvCxnSpPr>
              <p:nvPr/>
            </p:nvCxnSpPr>
            <p:spPr>
              <a:xfrm>
                <a:off x="14265854" y="3287548"/>
                <a:ext cx="308204" cy="208859"/>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sp>
            <p:nvSpPr>
              <p:cNvPr id="79" name="椭圆 78">
                <a:extLst>
                  <a:ext uri="{FF2B5EF4-FFF2-40B4-BE49-F238E27FC236}">
                    <a16:creationId xmlns:a16="http://schemas.microsoft.com/office/drawing/2014/main" id="{61C03BBA-7D6E-41A3-9607-091CE703DC2B}"/>
                  </a:ext>
                </a:extLst>
              </p:cNvPr>
              <p:cNvSpPr>
                <a:spLocks noChangeAspect="1"/>
              </p:cNvSpPr>
              <p:nvPr/>
            </p:nvSpPr>
            <p:spPr>
              <a:xfrm>
                <a:off x="11675700" y="1692247"/>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0" name="直接箭头连接符 79">
                <a:extLst>
                  <a:ext uri="{FF2B5EF4-FFF2-40B4-BE49-F238E27FC236}">
                    <a16:creationId xmlns:a16="http://schemas.microsoft.com/office/drawing/2014/main" id="{5156CD03-ACD4-4C21-9135-00B4AA180BCB}"/>
                  </a:ext>
                </a:extLst>
              </p:cNvPr>
              <p:cNvCxnSpPr>
                <a:cxnSpLocks/>
                <a:stCxn id="52" idx="2"/>
                <a:endCxn id="79" idx="5"/>
              </p:cNvCxnSpPr>
              <p:nvPr/>
            </p:nvCxnSpPr>
            <p:spPr>
              <a:xfrm flipH="1" flipV="1">
                <a:off x="11955420" y="1980708"/>
                <a:ext cx="290763" cy="331519"/>
              </a:xfrm>
              <a:prstGeom prst="straightConnector1">
                <a:avLst/>
              </a:prstGeom>
              <a:ln>
                <a:headEnd w="sm" len="med"/>
                <a:tailEnd type="triangle" w="sm" len="sm"/>
              </a:ln>
            </p:spPr>
            <p:style>
              <a:lnRef idx="1">
                <a:schemeClr val="dk1"/>
              </a:lnRef>
              <a:fillRef idx="0">
                <a:schemeClr val="dk1"/>
              </a:fillRef>
              <a:effectRef idx="0">
                <a:schemeClr val="dk1"/>
              </a:effectRef>
              <a:fontRef idx="minor">
                <a:schemeClr val="tx1"/>
              </a:fontRef>
            </p:style>
          </p:cxnSp>
          <p:sp>
            <p:nvSpPr>
              <p:cNvPr id="81" name="椭圆 80">
                <a:extLst>
                  <a:ext uri="{FF2B5EF4-FFF2-40B4-BE49-F238E27FC236}">
                    <a16:creationId xmlns:a16="http://schemas.microsoft.com/office/drawing/2014/main" id="{C7C4E6DD-533E-4EA7-8A42-6619EB3B80B7}"/>
                  </a:ext>
                </a:extLst>
              </p:cNvPr>
              <p:cNvSpPr>
                <a:spLocks noChangeAspect="1"/>
              </p:cNvSpPr>
              <p:nvPr/>
            </p:nvSpPr>
            <p:spPr>
              <a:xfrm>
                <a:off x="11557959" y="2323736"/>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82" name="直接箭头连接符 81">
                <a:extLst>
                  <a:ext uri="{FF2B5EF4-FFF2-40B4-BE49-F238E27FC236}">
                    <a16:creationId xmlns:a16="http://schemas.microsoft.com/office/drawing/2014/main" id="{2E7179FE-E37C-4EB8-AC19-9C745A793F6F}"/>
                  </a:ext>
                </a:extLst>
              </p:cNvPr>
              <p:cNvCxnSpPr>
                <a:cxnSpLocks/>
                <a:stCxn id="52" idx="2"/>
                <a:endCxn id="81" idx="6"/>
              </p:cNvCxnSpPr>
              <p:nvPr/>
            </p:nvCxnSpPr>
            <p:spPr>
              <a:xfrm flipH="1">
                <a:off x="11885671" y="2312227"/>
                <a:ext cx="360512" cy="180486"/>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sp>
            <p:nvSpPr>
              <p:cNvPr id="83" name="椭圆 82">
                <a:extLst>
                  <a:ext uri="{FF2B5EF4-FFF2-40B4-BE49-F238E27FC236}">
                    <a16:creationId xmlns:a16="http://schemas.microsoft.com/office/drawing/2014/main" id="{118BE75C-273A-4927-B6C9-8812498F992C}"/>
                  </a:ext>
                </a:extLst>
              </p:cNvPr>
              <p:cNvSpPr>
                <a:spLocks noChangeAspect="1"/>
              </p:cNvSpPr>
              <p:nvPr/>
            </p:nvSpPr>
            <p:spPr>
              <a:xfrm>
                <a:off x="14656966" y="1897946"/>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cxnSp>
            <p:nvCxnSpPr>
              <p:cNvPr id="84" name="直接箭头连接符 83">
                <a:extLst>
                  <a:ext uri="{FF2B5EF4-FFF2-40B4-BE49-F238E27FC236}">
                    <a16:creationId xmlns:a16="http://schemas.microsoft.com/office/drawing/2014/main" id="{B24D3DC6-F51A-46FC-84AB-E9FC10FC11F6}"/>
                  </a:ext>
                </a:extLst>
              </p:cNvPr>
              <p:cNvCxnSpPr>
                <a:cxnSpLocks/>
                <a:stCxn id="47" idx="7"/>
                <a:endCxn id="83" idx="3"/>
              </p:cNvCxnSpPr>
              <p:nvPr/>
            </p:nvCxnSpPr>
            <p:spPr>
              <a:xfrm flipV="1">
                <a:off x="14412665" y="2186407"/>
                <a:ext cx="292293" cy="255947"/>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85" name="直接箭头连接符 84">
                <a:extLst>
                  <a:ext uri="{FF2B5EF4-FFF2-40B4-BE49-F238E27FC236}">
                    <a16:creationId xmlns:a16="http://schemas.microsoft.com/office/drawing/2014/main" id="{2050F037-67F5-4992-A595-D260D5900EBF}"/>
                  </a:ext>
                </a:extLst>
              </p:cNvPr>
              <p:cNvCxnSpPr>
                <a:cxnSpLocks/>
                <a:stCxn id="45" idx="3"/>
                <a:endCxn id="50" idx="7"/>
              </p:cNvCxnSpPr>
              <p:nvPr/>
            </p:nvCxnSpPr>
            <p:spPr>
              <a:xfrm flipH="1">
                <a:off x="13046968" y="2841676"/>
                <a:ext cx="352491" cy="381884"/>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grpSp>
        <p:sp>
          <p:nvSpPr>
            <p:cNvPr id="91" name="椭圆 90">
              <a:extLst>
                <a:ext uri="{FF2B5EF4-FFF2-40B4-BE49-F238E27FC236}">
                  <a16:creationId xmlns:a16="http://schemas.microsoft.com/office/drawing/2014/main" id="{2CFE2291-BEE3-4F1A-883C-EF5A77FDF335}"/>
                </a:ext>
              </a:extLst>
            </p:cNvPr>
            <p:cNvSpPr>
              <a:spLocks noChangeAspect="1"/>
            </p:cNvSpPr>
            <p:nvPr/>
          </p:nvSpPr>
          <p:spPr>
            <a:xfrm>
              <a:off x="7868454" y="1874445"/>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92" name="椭圆 91">
              <a:extLst>
                <a:ext uri="{FF2B5EF4-FFF2-40B4-BE49-F238E27FC236}">
                  <a16:creationId xmlns:a16="http://schemas.microsoft.com/office/drawing/2014/main" id="{CF249EE3-F3FA-4FB3-822A-D4AD5B01617D}"/>
                </a:ext>
              </a:extLst>
            </p:cNvPr>
            <p:cNvSpPr>
              <a:spLocks noChangeAspect="1"/>
            </p:cNvSpPr>
            <p:nvPr/>
          </p:nvSpPr>
          <p:spPr>
            <a:xfrm>
              <a:off x="7308675" y="1815073"/>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93" name="椭圆 92">
              <a:extLst>
                <a:ext uri="{FF2B5EF4-FFF2-40B4-BE49-F238E27FC236}">
                  <a16:creationId xmlns:a16="http://schemas.microsoft.com/office/drawing/2014/main" id="{CF249EE3-F3FA-4FB3-822A-D4AD5B01617D}"/>
                </a:ext>
              </a:extLst>
            </p:cNvPr>
            <p:cNvSpPr>
              <a:spLocks noChangeAspect="1"/>
            </p:cNvSpPr>
            <p:nvPr/>
          </p:nvSpPr>
          <p:spPr>
            <a:xfrm>
              <a:off x="8183597" y="3044500"/>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00" name="直接箭头连接符 99">
              <a:extLst>
                <a:ext uri="{FF2B5EF4-FFF2-40B4-BE49-F238E27FC236}">
                  <a16:creationId xmlns:a16="http://schemas.microsoft.com/office/drawing/2014/main" id="{5EC4F81D-DE0B-4093-8662-25CBEA68B640}"/>
                </a:ext>
              </a:extLst>
            </p:cNvPr>
            <p:cNvCxnSpPr>
              <a:stCxn id="57" idx="0"/>
              <a:endCxn id="91" idx="4"/>
            </p:cNvCxnSpPr>
            <p:nvPr/>
          </p:nvCxnSpPr>
          <p:spPr>
            <a:xfrm flipH="1" flipV="1">
              <a:off x="8032310" y="2212398"/>
              <a:ext cx="47992" cy="362263"/>
            </a:xfrm>
            <a:prstGeom prst="straightConnector1">
              <a:avLst/>
            </a:prstGeom>
            <a:ln>
              <a:tailEnd type="triangle" w="med" len="sm"/>
            </a:ln>
          </p:spPr>
          <p:style>
            <a:lnRef idx="1">
              <a:schemeClr val="dk1"/>
            </a:lnRef>
            <a:fillRef idx="0">
              <a:schemeClr val="dk1"/>
            </a:fillRef>
            <a:effectRef idx="0">
              <a:schemeClr val="dk1"/>
            </a:effectRef>
            <a:fontRef idx="minor">
              <a:schemeClr val="tx1"/>
            </a:fontRef>
          </p:style>
        </p:cxnSp>
        <p:cxnSp>
          <p:nvCxnSpPr>
            <p:cNvPr id="102" name="直接箭头连接符 101">
              <a:extLst>
                <a:ext uri="{FF2B5EF4-FFF2-40B4-BE49-F238E27FC236}">
                  <a16:creationId xmlns:a16="http://schemas.microsoft.com/office/drawing/2014/main" id="{8784B858-4479-42DF-AB7E-8B106D882420}"/>
                </a:ext>
              </a:extLst>
            </p:cNvPr>
            <p:cNvCxnSpPr>
              <a:cxnSpLocks/>
              <a:stCxn id="43" idx="0"/>
              <a:endCxn id="92" idx="4"/>
            </p:cNvCxnSpPr>
            <p:nvPr/>
          </p:nvCxnSpPr>
          <p:spPr>
            <a:xfrm flipV="1">
              <a:off x="7452103" y="2153026"/>
              <a:ext cx="20428" cy="273368"/>
            </a:xfrm>
            <a:prstGeom prst="straightConnector1">
              <a:avLst/>
            </a:prstGeom>
            <a:ln>
              <a:tailEnd type="triangle" w="med" len="sm"/>
            </a:ln>
          </p:spPr>
          <p:style>
            <a:lnRef idx="1">
              <a:schemeClr val="dk1"/>
            </a:lnRef>
            <a:fillRef idx="0">
              <a:schemeClr val="dk1"/>
            </a:fillRef>
            <a:effectRef idx="0">
              <a:schemeClr val="dk1"/>
            </a:effectRef>
            <a:fontRef idx="minor">
              <a:schemeClr val="tx1"/>
            </a:fontRef>
          </p:style>
        </p:cxnSp>
        <p:sp>
          <p:nvSpPr>
            <p:cNvPr id="107" name="椭圆 106">
              <a:extLst>
                <a:ext uri="{FF2B5EF4-FFF2-40B4-BE49-F238E27FC236}">
                  <a16:creationId xmlns:a16="http://schemas.microsoft.com/office/drawing/2014/main" id="{D19865A9-2FC5-4120-9386-ABCE52CAD6CE}"/>
                </a:ext>
              </a:extLst>
            </p:cNvPr>
            <p:cNvSpPr>
              <a:spLocks noChangeAspect="1"/>
            </p:cNvSpPr>
            <p:nvPr/>
          </p:nvSpPr>
          <p:spPr>
            <a:xfrm>
              <a:off x="6773576" y="1957891"/>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10" name="直接箭头连接符 109">
              <a:extLst>
                <a:ext uri="{FF2B5EF4-FFF2-40B4-BE49-F238E27FC236}">
                  <a16:creationId xmlns:a16="http://schemas.microsoft.com/office/drawing/2014/main" id="{52F3CCBF-644E-4FF0-A793-3D94CBD38E00}"/>
                </a:ext>
              </a:extLst>
            </p:cNvPr>
            <p:cNvCxnSpPr>
              <a:stCxn id="43" idx="1"/>
              <a:endCxn id="107" idx="5"/>
            </p:cNvCxnSpPr>
            <p:nvPr/>
          </p:nvCxnSpPr>
          <p:spPr>
            <a:xfrm flipH="1" flipV="1">
              <a:off x="7053296" y="2246352"/>
              <a:ext cx="277875" cy="215387"/>
            </a:xfrm>
            <a:prstGeom prst="straightConnector1">
              <a:avLst/>
            </a:prstGeom>
            <a:ln>
              <a:tailEnd type="triangle" w="med" len="sm"/>
            </a:ln>
          </p:spPr>
          <p:style>
            <a:lnRef idx="1">
              <a:schemeClr val="dk1"/>
            </a:lnRef>
            <a:fillRef idx="0">
              <a:schemeClr val="dk1"/>
            </a:fillRef>
            <a:effectRef idx="0">
              <a:schemeClr val="dk1"/>
            </a:effectRef>
            <a:fontRef idx="minor">
              <a:schemeClr val="tx1"/>
            </a:fontRef>
          </p:style>
        </p:cxnSp>
        <p:sp>
          <p:nvSpPr>
            <p:cNvPr id="113" name="椭圆 112">
              <a:extLst>
                <a:ext uri="{FF2B5EF4-FFF2-40B4-BE49-F238E27FC236}">
                  <a16:creationId xmlns:a16="http://schemas.microsoft.com/office/drawing/2014/main" id="{C0AAC43A-FD6D-4B85-821A-FF228991B7B4}"/>
                </a:ext>
              </a:extLst>
            </p:cNvPr>
            <p:cNvSpPr>
              <a:spLocks noChangeAspect="1"/>
            </p:cNvSpPr>
            <p:nvPr/>
          </p:nvSpPr>
          <p:spPr>
            <a:xfrm>
              <a:off x="8251996" y="4843565"/>
              <a:ext cx="327712" cy="337953"/>
            </a:xfrm>
            <a:prstGeom prst="ellipse">
              <a:avLst/>
            </a:prstGeom>
            <a:solidFill>
              <a:srgbClr val="FFD86E"/>
            </a:solidFill>
            <a:ln>
              <a:solidFill>
                <a:srgbClr val="FFD86E"/>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cxnSp>
          <p:nvCxnSpPr>
            <p:cNvPr id="115" name="直接箭头连接符 114">
              <a:extLst>
                <a:ext uri="{FF2B5EF4-FFF2-40B4-BE49-F238E27FC236}">
                  <a16:creationId xmlns:a16="http://schemas.microsoft.com/office/drawing/2014/main" id="{CF097F45-34A4-4E58-AC41-DE1A7A19145C}"/>
                </a:ext>
              </a:extLst>
            </p:cNvPr>
            <p:cNvCxnSpPr>
              <a:stCxn id="53" idx="4"/>
              <a:endCxn id="113" idx="0"/>
            </p:cNvCxnSpPr>
            <p:nvPr/>
          </p:nvCxnSpPr>
          <p:spPr>
            <a:xfrm>
              <a:off x="8399308" y="4502619"/>
              <a:ext cx="16544" cy="340946"/>
            </a:xfrm>
            <a:prstGeom prst="straightConnector1">
              <a:avLst/>
            </a:prstGeom>
            <a:ln>
              <a:tailEnd type="triangle" w="med"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491110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2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250" fill="hold"/>
                                        <p:tgtEl>
                                          <p:spTgt spid="34"/>
                                        </p:tgtEl>
                                        <p:attrNameLst>
                                          <p:attrName>ppt_x</p:attrName>
                                        </p:attrNameLst>
                                      </p:cBhvr>
                                      <p:tavLst>
                                        <p:tav tm="0">
                                          <p:val>
                                            <p:strVal val="#ppt_x"/>
                                          </p:val>
                                        </p:tav>
                                        <p:tav tm="100000">
                                          <p:val>
                                            <p:strVal val="#ppt_x"/>
                                          </p:val>
                                        </p:tav>
                                      </p:tavLst>
                                    </p:anim>
                                    <p:anim calcmode="lin" valueType="num">
                                      <p:cBhvr additive="base">
                                        <p:cTn id="13" dur="250" fill="hold"/>
                                        <p:tgtEl>
                                          <p:spTgt spid="34"/>
                                        </p:tgtEl>
                                        <p:attrNameLst>
                                          <p:attrName>ppt_y</p:attrName>
                                        </p:attrNameLst>
                                      </p:cBhvr>
                                      <p:tavLst>
                                        <p:tav tm="0">
                                          <p:val>
                                            <p:strVal val="0-#ppt_h/2"/>
                                          </p:val>
                                        </p:tav>
                                        <p:tav tm="100000">
                                          <p:val>
                                            <p:strVal val="#ppt_y"/>
                                          </p:val>
                                        </p:tav>
                                      </p:tavLst>
                                    </p:anim>
                                  </p:childTnLst>
                                </p:cTn>
                              </p:par>
                              <p:par>
                                <p:cTn id="14" presetID="2" presetClass="entr" presetSubtype="1"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 calcmode="lin" valueType="num">
                                      <p:cBhvr additive="base">
                                        <p:cTn id="16" dur="250" fill="hold"/>
                                        <p:tgtEl>
                                          <p:spTgt spid="27"/>
                                        </p:tgtEl>
                                        <p:attrNameLst>
                                          <p:attrName>ppt_x</p:attrName>
                                        </p:attrNameLst>
                                      </p:cBhvr>
                                      <p:tavLst>
                                        <p:tav tm="0">
                                          <p:val>
                                            <p:strVal val="#ppt_x"/>
                                          </p:val>
                                        </p:tav>
                                        <p:tav tm="100000">
                                          <p:val>
                                            <p:strVal val="#ppt_x"/>
                                          </p:val>
                                        </p:tav>
                                      </p:tavLst>
                                    </p:anim>
                                    <p:anim calcmode="lin" valueType="num">
                                      <p:cBhvr additive="base">
                                        <p:cTn id="17" dur="250" fill="hold"/>
                                        <p:tgtEl>
                                          <p:spTgt spid="27"/>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1" fill="hold" nodeType="click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250" fill="hold"/>
                                        <p:tgtEl>
                                          <p:spTgt spid="35"/>
                                        </p:tgtEl>
                                        <p:attrNameLst>
                                          <p:attrName>ppt_x</p:attrName>
                                        </p:attrNameLst>
                                      </p:cBhvr>
                                      <p:tavLst>
                                        <p:tav tm="0">
                                          <p:val>
                                            <p:strVal val="#ppt_x"/>
                                          </p:val>
                                        </p:tav>
                                        <p:tav tm="100000">
                                          <p:val>
                                            <p:strVal val="#ppt_x"/>
                                          </p:val>
                                        </p:tav>
                                      </p:tavLst>
                                    </p:anim>
                                    <p:anim calcmode="lin" valueType="num">
                                      <p:cBhvr additive="base">
                                        <p:cTn id="23" dur="250" fill="hold"/>
                                        <p:tgtEl>
                                          <p:spTgt spid="35"/>
                                        </p:tgtEl>
                                        <p:attrNameLst>
                                          <p:attrName>ppt_y</p:attrName>
                                        </p:attrNameLst>
                                      </p:cBhvr>
                                      <p:tavLst>
                                        <p:tav tm="0">
                                          <p:val>
                                            <p:strVal val="0-#ppt_h/2"/>
                                          </p:val>
                                        </p:tav>
                                        <p:tav tm="100000">
                                          <p:val>
                                            <p:strVal val="#ppt_y"/>
                                          </p:val>
                                        </p:tav>
                                      </p:tavLst>
                                    </p:anim>
                                  </p:childTnLst>
                                </p:cTn>
                              </p:par>
                              <p:par>
                                <p:cTn id="24" presetID="2" presetClass="entr" presetSubtype="1"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250" fill="hold"/>
                                        <p:tgtEl>
                                          <p:spTgt spid="10"/>
                                        </p:tgtEl>
                                        <p:attrNameLst>
                                          <p:attrName>ppt_x</p:attrName>
                                        </p:attrNameLst>
                                      </p:cBhvr>
                                      <p:tavLst>
                                        <p:tav tm="0">
                                          <p:val>
                                            <p:strVal val="#ppt_x"/>
                                          </p:val>
                                        </p:tav>
                                        <p:tav tm="100000">
                                          <p:val>
                                            <p:strVal val="#ppt_x"/>
                                          </p:val>
                                        </p:tav>
                                      </p:tavLst>
                                    </p:anim>
                                    <p:anim calcmode="lin" valueType="num">
                                      <p:cBhvr additive="base">
                                        <p:cTn id="27" dur="25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250" fill="hold"/>
                                        <p:tgtEl>
                                          <p:spTgt spid="36"/>
                                        </p:tgtEl>
                                        <p:attrNameLst>
                                          <p:attrName>ppt_x</p:attrName>
                                        </p:attrNameLst>
                                      </p:cBhvr>
                                      <p:tavLst>
                                        <p:tav tm="0">
                                          <p:val>
                                            <p:strVal val="#ppt_x"/>
                                          </p:val>
                                        </p:tav>
                                        <p:tav tm="100000">
                                          <p:val>
                                            <p:strVal val="#ppt_x"/>
                                          </p:val>
                                        </p:tav>
                                      </p:tavLst>
                                    </p:anim>
                                    <p:anim calcmode="lin" valueType="num">
                                      <p:cBhvr additive="base">
                                        <p:cTn id="33" dur="250" fill="hold"/>
                                        <p:tgtEl>
                                          <p:spTgt spid="36"/>
                                        </p:tgtEl>
                                        <p:attrNameLst>
                                          <p:attrName>ppt_y</p:attrName>
                                        </p:attrNameLst>
                                      </p:cBhvr>
                                      <p:tavLst>
                                        <p:tav tm="0">
                                          <p:val>
                                            <p:strVal val="1+#ppt_h/2"/>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250" fill="hold"/>
                                        <p:tgtEl>
                                          <p:spTgt spid="11"/>
                                        </p:tgtEl>
                                        <p:attrNameLst>
                                          <p:attrName>ppt_x</p:attrName>
                                        </p:attrNameLst>
                                      </p:cBhvr>
                                      <p:tavLst>
                                        <p:tav tm="0">
                                          <p:val>
                                            <p:strVal val="0-#ppt_w/2"/>
                                          </p:val>
                                        </p:tav>
                                        <p:tav tm="100000">
                                          <p:val>
                                            <p:strVal val="#ppt_x"/>
                                          </p:val>
                                        </p:tav>
                                      </p:tavLst>
                                    </p:anim>
                                    <p:anim calcmode="lin" valueType="num">
                                      <p:cBhvr additive="base">
                                        <p:cTn id="37" dur="250" fill="hold"/>
                                        <p:tgtEl>
                                          <p:spTgt spid="11"/>
                                        </p:tgtEl>
                                        <p:attrNameLst>
                                          <p:attrName>ppt_y</p:attrName>
                                        </p:attrNameLst>
                                      </p:cBhvr>
                                      <p:tavLst>
                                        <p:tav tm="0">
                                          <p:val>
                                            <p:strVal val="#ppt_y"/>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additive="base">
                                        <p:cTn id="40" dur="250" fill="hold"/>
                                        <p:tgtEl>
                                          <p:spTgt spid="6"/>
                                        </p:tgtEl>
                                        <p:attrNameLst>
                                          <p:attrName>ppt_x</p:attrName>
                                        </p:attrNameLst>
                                      </p:cBhvr>
                                      <p:tavLst>
                                        <p:tav tm="0">
                                          <p:val>
                                            <p:strVal val="#ppt_x"/>
                                          </p:val>
                                        </p:tav>
                                        <p:tav tm="100000">
                                          <p:val>
                                            <p:strVal val="#ppt_x"/>
                                          </p:val>
                                        </p:tav>
                                      </p:tavLst>
                                    </p:anim>
                                    <p:anim calcmode="lin" valueType="num">
                                      <p:cBhvr additive="base">
                                        <p:cTn id="41" dur="25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7"/>
                                        </p:tgtEl>
                                        <p:attrNameLst>
                                          <p:attrName>style.visibility</p:attrName>
                                        </p:attrNameLst>
                                      </p:cBhvr>
                                      <p:to>
                                        <p:strVal val="visible"/>
                                      </p:to>
                                    </p:set>
                                    <p:anim calcmode="lin" valueType="num">
                                      <p:cBhvr additive="base">
                                        <p:cTn id="46" dur="250" fill="hold"/>
                                        <p:tgtEl>
                                          <p:spTgt spid="7"/>
                                        </p:tgtEl>
                                        <p:attrNameLst>
                                          <p:attrName>ppt_x</p:attrName>
                                        </p:attrNameLst>
                                      </p:cBhvr>
                                      <p:tavLst>
                                        <p:tav tm="0">
                                          <p:val>
                                            <p:strVal val="#ppt_x"/>
                                          </p:val>
                                        </p:tav>
                                        <p:tav tm="100000">
                                          <p:val>
                                            <p:strVal val="#ppt_x"/>
                                          </p:val>
                                        </p:tav>
                                      </p:tavLst>
                                    </p:anim>
                                    <p:anim calcmode="lin" valueType="num">
                                      <p:cBhvr additive="base">
                                        <p:cTn id="47" dur="250" fill="hold"/>
                                        <p:tgtEl>
                                          <p:spTgt spid="7"/>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250" fill="hold"/>
                                        <p:tgtEl>
                                          <p:spTgt spid="37"/>
                                        </p:tgtEl>
                                        <p:attrNameLst>
                                          <p:attrName>ppt_x</p:attrName>
                                        </p:attrNameLst>
                                      </p:cBhvr>
                                      <p:tavLst>
                                        <p:tav tm="0">
                                          <p:val>
                                            <p:strVal val="#ppt_x"/>
                                          </p:val>
                                        </p:tav>
                                        <p:tav tm="100000">
                                          <p:val>
                                            <p:strVal val="#ppt_x"/>
                                          </p:val>
                                        </p:tav>
                                      </p:tavLst>
                                    </p:anim>
                                    <p:anim calcmode="lin" valueType="num">
                                      <p:cBhvr additive="base">
                                        <p:cTn id="51" dur="250" fill="hold"/>
                                        <p:tgtEl>
                                          <p:spTgt spid="37"/>
                                        </p:tgtEl>
                                        <p:attrNameLst>
                                          <p:attrName>ppt_y</p:attrName>
                                        </p:attrNameLst>
                                      </p:cBhvr>
                                      <p:tavLst>
                                        <p:tav tm="0">
                                          <p:val>
                                            <p:strVal val="1+#ppt_h/2"/>
                                          </p:val>
                                        </p:tav>
                                        <p:tav tm="100000">
                                          <p:val>
                                            <p:strVal val="#ppt_y"/>
                                          </p:val>
                                        </p:tav>
                                      </p:tavLst>
                                    </p:anim>
                                  </p:childTnLst>
                                </p:cTn>
                              </p:par>
                              <p:par>
                                <p:cTn id="52" presetID="22" presetClass="exit" presetSubtype="4" fill="hold" grpId="1" nodeType="withEffect">
                                  <p:stCondLst>
                                    <p:cond delay="0"/>
                                  </p:stCondLst>
                                  <p:childTnLst>
                                    <p:animEffect transition="out" filter="wipe(down)">
                                      <p:cBhvr>
                                        <p:cTn id="53" dur="250"/>
                                        <p:tgtEl>
                                          <p:spTgt spid="6"/>
                                        </p:tgtEl>
                                      </p:cBhvr>
                                    </p:animEffect>
                                    <p:set>
                                      <p:cBhvr>
                                        <p:cTn id="54" dur="1" fill="hold">
                                          <p:stCondLst>
                                            <p:cond delay="249"/>
                                          </p:stCondLst>
                                        </p:cTn>
                                        <p:tgtEl>
                                          <p:spTgt spid="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250"/>
                                        <p:tgtEl>
                                          <p:spTgt spid="38"/>
                                        </p:tgtEl>
                                      </p:cBhvr>
                                    </p:animEffect>
                                    <p:anim calcmode="lin" valueType="num">
                                      <p:cBhvr>
                                        <p:cTn id="60" dur="250" fill="hold"/>
                                        <p:tgtEl>
                                          <p:spTgt spid="38"/>
                                        </p:tgtEl>
                                        <p:attrNameLst>
                                          <p:attrName>ppt_x</p:attrName>
                                        </p:attrNameLst>
                                      </p:cBhvr>
                                      <p:tavLst>
                                        <p:tav tm="0">
                                          <p:val>
                                            <p:strVal val="#ppt_x"/>
                                          </p:val>
                                        </p:tav>
                                        <p:tav tm="100000">
                                          <p:val>
                                            <p:strVal val="#ppt_x"/>
                                          </p:val>
                                        </p:tav>
                                      </p:tavLst>
                                    </p:anim>
                                    <p:anim calcmode="lin" valueType="num">
                                      <p:cBhvr>
                                        <p:cTn id="61" dur="250" fill="hold"/>
                                        <p:tgtEl>
                                          <p:spTgt spid="38"/>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250"/>
                                        <p:tgtEl>
                                          <p:spTgt spid="33"/>
                                        </p:tgtEl>
                                      </p:cBhvr>
                                    </p:animEffect>
                                    <p:anim calcmode="lin" valueType="num">
                                      <p:cBhvr>
                                        <p:cTn id="65" dur="250" fill="hold"/>
                                        <p:tgtEl>
                                          <p:spTgt spid="33"/>
                                        </p:tgtEl>
                                        <p:attrNameLst>
                                          <p:attrName>ppt_x</p:attrName>
                                        </p:attrNameLst>
                                      </p:cBhvr>
                                      <p:tavLst>
                                        <p:tav tm="0">
                                          <p:val>
                                            <p:strVal val="#ppt_x"/>
                                          </p:val>
                                        </p:tav>
                                        <p:tav tm="100000">
                                          <p:val>
                                            <p:strVal val="#ppt_x"/>
                                          </p:val>
                                        </p:tav>
                                      </p:tavLst>
                                    </p:anim>
                                    <p:anim calcmode="lin" valueType="num">
                                      <p:cBhvr>
                                        <p:cTn id="66" dur="2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8CE56ABE-4190-4649-87F2-4A6D7DF22625}"/>
              </a:ext>
            </a:extLst>
          </p:cNvPr>
          <p:cNvGrpSpPr/>
          <p:nvPr/>
        </p:nvGrpSpPr>
        <p:grpSpPr>
          <a:xfrm>
            <a:off x="6096000" y="2390286"/>
            <a:ext cx="2214474" cy="2077427"/>
            <a:chOff x="12246183" y="1259613"/>
            <a:chExt cx="2214474" cy="2077427"/>
          </a:xfrm>
        </p:grpSpPr>
        <p:sp>
          <p:nvSpPr>
            <p:cNvPr id="13" name="椭圆 12">
              <a:extLst>
                <a:ext uri="{FF2B5EF4-FFF2-40B4-BE49-F238E27FC236}">
                  <a16:creationId xmlns:a16="http://schemas.microsoft.com/office/drawing/2014/main" id="{8B120F1D-B176-4541-9746-1238DDE54C2F}"/>
                </a:ext>
              </a:extLst>
            </p:cNvPr>
            <p:cNvSpPr>
              <a:spLocks noChangeAspect="1"/>
            </p:cNvSpPr>
            <p:nvPr/>
          </p:nvSpPr>
          <p:spPr>
            <a:xfrm rot="410265">
              <a:off x="13018811" y="1259613"/>
              <a:ext cx="327712" cy="337953"/>
            </a:xfrm>
            <a:prstGeom prst="ellipse">
              <a:avLst/>
            </a:prstGeom>
            <a:solidFill>
              <a:srgbClr val="7030A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0DA462B7-63CC-4A81-98E1-BC1367FEC4E1}"/>
                </a:ext>
              </a:extLst>
            </p:cNvPr>
            <p:cNvSpPr>
              <a:spLocks noChangeAspect="1"/>
            </p:cNvSpPr>
            <p:nvPr/>
          </p:nvSpPr>
          <p:spPr>
            <a:xfrm>
              <a:off x="13351467" y="2553215"/>
              <a:ext cx="327712" cy="337953"/>
            </a:xfrm>
            <a:prstGeom prst="ellipse">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76E797AB-7FEB-4E38-B3D3-3A571E358B44}"/>
                </a:ext>
              </a:extLst>
            </p:cNvPr>
            <p:cNvSpPr>
              <a:spLocks noChangeAspect="1"/>
            </p:cNvSpPr>
            <p:nvPr/>
          </p:nvSpPr>
          <p:spPr>
            <a:xfrm>
              <a:off x="14132945" y="2392862"/>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18" name="椭圆 17">
              <a:extLst>
                <a:ext uri="{FF2B5EF4-FFF2-40B4-BE49-F238E27FC236}">
                  <a16:creationId xmlns:a16="http://schemas.microsoft.com/office/drawing/2014/main" id="{2B7AD205-E5B3-461C-B611-01421D8ADA37}"/>
                </a:ext>
              </a:extLst>
            </p:cNvPr>
            <p:cNvSpPr>
              <a:spLocks noChangeAspect="1"/>
            </p:cNvSpPr>
            <p:nvPr/>
          </p:nvSpPr>
          <p:spPr>
            <a:xfrm>
              <a:off x="12883112" y="2010096"/>
              <a:ext cx="327712" cy="337953"/>
            </a:xfrm>
            <a:prstGeom prst="ellipse">
              <a:avLst/>
            </a:prstGeom>
            <a:solidFill>
              <a:schemeClr val="accent6"/>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929C3EC6-BE09-42E9-A2A3-D7747E1C9537}"/>
                </a:ext>
              </a:extLst>
            </p:cNvPr>
            <p:cNvSpPr>
              <a:spLocks noChangeAspect="1"/>
            </p:cNvSpPr>
            <p:nvPr/>
          </p:nvSpPr>
          <p:spPr>
            <a:xfrm>
              <a:off x="12246183" y="2143250"/>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18BBA771-4DB6-4CC4-99A0-98A41EAF3304}"/>
                </a:ext>
              </a:extLst>
            </p:cNvPr>
            <p:cNvSpPr>
              <a:spLocks noChangeAspect="1"/>
            </p:cNvSpPr>
            <p:nvPr/>
          </p:nvSpPr>
          <p:spPr>
            <a:xfrm>
              <a:off x="13986134" y="2999087"/>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椭圆 25">
              <a:extLst>
                <a:ext uri="{FF2B5EF4-FFF2-40B4-BE49-F238E27FC236}">
                  <a16:creationId xmlns:a16="http://schemas.microsoft.com/office/drawing/2014/main" id="{C1EF3B80-7552-4076-A56E-AF7820569957}"/>
                </a:ext>
              </a:extLst>
            </p:cNvPr>
            <p:cNvSpPr>
              <a:spLocks noChangeAspect="1"/>
            </p:cNvSpPr>
            <p:nvPr/>
          </p:nvSpPr>
          <p:spPr>
            <a:xfrm>
              <a:off x="12633065" y="2702052"/>
              <a:ext cx="327712" cy="337953"/>
            </a:xfrm>
            <a:prstGeom prst="ellipse">
              <a:avLst/>
            </a:prstGeom>
            <a:solidFill>
              <a:srgbClr val="7030A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D802FAEC-0E04-4F14-9331-BD4CF2479DA3}"/>
                </a:ext>
              </a:extLst>
            </p:cNvPr>
            <p:cNvSpPr>
              <a:spLocks noChangeAspect="1"/>
            </p:cNvSpPr>
            <p:nvPr/>
          </p:nvSpPr>
          <p:spPr>
            <a:xfrm>
              <a:off x="13667128" y="1409082"/>
              <a:ext cx="327712" cy="337953"/>
            </a:xfrm>
            <a:prstGeom prst="ellipse">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p>
          </p:txBody>
        </p:sp>
        <p:cxnSp>
          <p:nvCxnSpPr>
            <p:cNvPr id="28" name="直接箭头连接符 27">
              <a:extLst>
                <a:ext uri="{FF2B5EF4-FFF2-40B4-BE49-F238E27FC236}">
                  <a16:creationId xmlns:a16="http://schemas.microsoft.com/office/drawing/2014/main" id="{B328C877-B31B-41DF-AD4C-9A3285A4263E}"/>
                </a:ext>
              </a:extLst>
            </p:cNvPr>
            <p:cNvCxnSpPr>
              <a:cxnSpLocks/>
              <a:stCxn id="13" idx="6"/>
              <a:endCxn id="27" idx="2"/>
            </p:cNvCxnSpPr>
            <p:nvPr/>
          </p:nvCxnSpPr>
          <p:spPr>
            <a:xfrm>
              <a:off x="13345357" y="1448098"/>
              <a:ext cx="321771" cy="129961"/>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31" name="直接箭头连接符 30">
              <a:extLst>
                <a:ext uri="{FF2B5EF4-FFF2-40B4-BE49-F238E27FC236}">
                  <a16:creationId xmlns:a16="http://schemas.microsoft.com/office/drawing/2014/main" id="{9F4870B2-466B-4DA7-8F24-6519804D7204}"/>
                </a:ext>
              </a:extLst>
            </p:cNvPr>
            <p:cNvCxnSpPr>
              <a:stCxn id="18" idx="0"/>
              <a:endCxn id="13" idx="4"/>
            </p:cNvCxnSpPr>
            <p:nvPr/>
          </p:nvCxnSpPr>
          <p:spPr>
            <a:xfrm flipV="1">
              <a:off x="13046968" y="1596364"/>
              <a:ext cx="115581" cy="413732"/>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32" name="直接箭头连接符 31">
              <a:extLst>
                <a:ext uri="{FF2B5EF4-FFF2-40B4-BE49-F238E27FC236}">
                  <a16:creationId xmlns:a16="http://schemas.microsoft.com/office/drawing/2014/main" id="{304F05F1-DDDC-44BF-B3B2-9DAB3F9B6D82}"/>
                </a:ext>
              </a:extLst>
            </p:cNvPr>
            <p:cNvCxnSpPr>
              <a:stCxn id="18" idx="5"/>
              <a:endCxn id="15" idx="1"/>
            </p:cNvCxnSpPr>
            <p:nvPr/>
          </p:nvCxnSpPr>
          <p:spPr>
            <a:xfrm>
              <a:off x="13162832" y="2298557"/>
              <a:ext cx="236627" cy="304150"/>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33" name="直接箭头连接符 32">
              <a:extLst>
                <a:ext uri="{FF2B5EF4-FFF2-40B4-BE49-F238E27FC236}">
                  <a16:creationId xmlns:a16="http://schemas.microsoft.com/office/drawing/2014/main" id="{F1D7EF40-870A-4BFA-AF94-71CB70CB617A}"/>
                </a:ext>
              </a:extLst>
            </p:cNvPr>
            <p:cNvCxnSpPr>
              <a:stCxn id="26" idx="0"/>
              <a:endCxn id="22" idx="5"/>
            </p:cNvCxnSpPr>
            <p:nvPr/>
          </p:nvCxnSpPr>
          <p:spPr>
            <a:xfrm flipH="1" flipV="1">
              <a:off x="12525903" y="2431711"/>
              <a:ext cx="271018" cy="270341"/>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36" name="直接箭头连接符 35">
              <a:extLst>
                <a:ext uri="{FF2B5EF4-FFF2-40B4-BE49-F238E27FC236}">
                  <a16:creationId xmlns:a16="http://schemas.microsoft.com/office/drawing/2014/main" id="{E5416107-3E12-48A9-8EA6-697825610CB1}"/>
                </a:ext>
              </a:extLst>
            </p:cNvPr>
            <p:cNvCxnSpPr>
              <a:cxnSpLocks/>
              <a:stCxn id="15" idx="6"/>
              <a:endCxn id="17" idx="2"/>
            </p:cNvCxnSpPr>
            <p:nvPr/>
          </p:nvCxnSpPr>
          <p:spPr>
            <a:xfrm flipV="1">
              <a:off x="13679179" y="2561839"/>
              <a:ext cx="453766" cy="160353"/>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39" name="直接箭头连接符 38">
              <a:extLst>
                <a:ext uri="{FF2B5EF4-FFF2-40B4-BE49-F238E27FC236}">
                  <a16:creationId xmlns:a16="http://schemas.microsoft.com/office/drawing/2014/main" id="{4A0C6F6A-66F7-4258-BC75-2434DEF63057}"/>
                </a:ext>
              </a:extLst>
            </p:cNvPr>
            <p:cNvCxnSpPr>
              <a:cxnSpLocks/>
              <a:stCxn id="15" idx="5"/>
              <a:endCxn id="23" idx="2"/>
            </p:cNvCxnSpPr>
            <p:nvPr/>
          </p:nvCxnSpPr>
          <p:spPr>
            <a:xfrm>
              <a:off x="13631187" y="2841676"/>
              <a:ext cx="354947" cy="326388"/>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cxnSp>
          <p:nvCxnSpPr>
            <p:cNvPr id="41" name="直接箭头连接符 40">
              <a:extLst>
                <a:ext uri="{FF2B5EF4-FFF2-40B4-BE49-F238E27FC236}">
                  <a16:creationId xmlns:a16="http://schemas.microsoft.com/office/drawing/2014/main" id="{B1D4F2CB-DF6A-4934-8C09-E7C89A18C8F2}"/>
                </a:ext>
              </a:extLst>
            </p:cNvPr>
            <p:cNvCxnSpPr>
              <a:cxnSpLocks/>
              <a:stCxn id="18" idx="3"/>
              <a:endCxn id="26" idx="0"/>
            </p:cNvCxnSpPr>
            <p:nvPr/>
          </p:nvCxnSpPr>
          <p:spPr>
            <a:xfrm flipH="1">
              <a:off x="12796921" y="2298557"/>
              <a:ext cx="134183" cy="403495"/>
            </a:xfrm>
            <a:prstGeom prst="straightConnector1">
              <a:avLst/>
            </a:prstGeom>
            <a:ln>
              <a:tailEnd type="triangle" w="sm" len="s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658981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0" name="图片 59">
            <a:extLst>
              <a:ext uri="{FF2B5EF4-FFF2-40B4-BE49-F238E27FC236}">
                <a16:creationId xmlns:a16="http://schemas.microsoft.com/office/drawing/2014/main" id="{550FBA05-82A3-984C-AE4D-E3413DB6B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76" y="3645739"/>
            <a:ext cx="1600239" cy="1437896"/>
          </a:xfrm>
          <a:prstGeom prst="rect">
            <a:avLst/>
          </a:prstGeom>
        </p:spPr>
      </p:pic>
      <p:pic>
        <p:nvPicPr>
          <p:cNvPr id="62" name="图片 61">
            <a:extLst>
              <a:ext uri="{FF2B5EF4-FFF2-40B4-BE49-F238E27FC236}">
                <a16:creationId xmlns:a16="http://schemas.microsoft.com/office/drawing/2014/main" id="{82971D95-D036-1542-A1A8-3F28481614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5172" y="3401810"/>
            <a:ext cx="628590" cy="937733"/>
          </a:xfrm>
          <a:prstGeom prst="rect">
            <a:avLst/>
          </a:prstGeom>
        </p:spPr>
      </p:pic>
      <p:grpSp>
        <p:nvGrpSpPr>
          <p:cNvPr id="29" name="组合 28"/>
          <p:cNvGrpSpPr/>
          <p:nvPr/>
        </p:nvGrpSpPr>
        <p:grpSpPr>
          <a:xfrm>
            <a:off x="7976494" y="1983124"/>
            <a:ext cx="5086082" cy="2488878"/>
            <a:chOff x="437276" y="1640664"/>
            <a:chExt cx="7321953" cy="2714080"/>
          </a:xfrm>
        </p:grpSpPr>
        <p:pic>
          <p:nvPicPr>
            <p:cNvPr id="33" name="图片 32"/>
            <p:cNvPicPr>
              <a:picLocks noChangeAspect="1"/>
            </p:cNvPicPr>
            <p:nvPr/>
          </p:nvPicPr>
          <p:blipFill>
            <a:blip r:embed="rId5"/>
            <a:stretch>
              <a:fillRect/>
            </a:stretch>
          </p:blipFill>
          <p:spPr>
            <a:xfrm>
              <a:off x="441388" y="2125704"/>
              <a:ext cx="5296884" cy="2229040"/>
            </a:xfrm>
            <a:prstGeom prst="rect">
              <a:avLst/>
            </a:prstGeom>
          </p:spPr>
        </p:pic>
        <p:sp>
          <p:nvSpPr>
            <p:cNvPr id="31" name="文本框 30"/>
            <p:cNvSpPr txBox="1"/>
            <p:nvPr/>
          </p:nvSpPr>
          <p:spPr>
            <a:xfrm>
              <a:off x="437276" y="1640664"/>
              <a:ext cx="7321953" cy="469875"/>
            </a:xfrm>
            <a:prstGeom prst="rect">
              <a:avLst/>
            </a:prstGeom>
            <a:noFill/>
          </p:spPr>
          <p:txBody>
            <a:bodyPr wrap="square" rtlCol="0">
              <a:spAutoFit/>
            </a:bodyPr>
            <a:lstStyle/>
            <a:p>
              <a:r>
                <a:rPr lang="en-US" altLang="zh-CN" sz="2200" b="1" dirty="0">
                  <a:latin typeface="Times New Roman" panose="02020603050405020304" pitchFamily="18" charset="0"/>
                  <a:cs typeface="Times New Roman" panose="02020603050405020304" pitchFamily="18" charset="0"/>
                </a:rPr>
                <a:t>API Reference Documentation</a:t>
              </a:r>
            </a:p>
          </p:txBody>
        </p:sp>
      </p:grpSp>
      <p:sp>
        <p:nvSpPr>
          <p:cNvPr id="4" name="右箭头 3"/>
          <p:cNvSpPr/>
          <p:nvPr/>
        </p:nvSpPr>
        <p:spPr>
          <a:xfrm rot="10800000">
            <a:off x="4972050" y="2797526"/>
            <a:ext cx="2077679" cy="860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3623745" y="1869127"/>
            <a:ext cx="5086082" cy="3626696"/>
            <a:chOff x="3615802" y="1828077"/>
            <a:chExt cx="5086082" cy="3626696"/>
          </a:xfrm>
        </p:grpSpPr>
        <p:pic>
          <p:nvPicPr>
            <p:cNvPr id="28" name="图片 27">
              <a:extLst>
                <a:ext uri="{FF2B5EF4-FFF2-40B4-BE49-F238E27FC236}">
                  <a16:creationId xmlns:a16="http://schemas.microsoft.com/office/drawing/2014/main" id="{2E4C67A2-A755-7046-9F5C-92C6053E4F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6621" y="1828077"/>
              <a:ext cx="3004444" cy="2987867"/>
            </a:xfrm>
            <a:prstGeom prst="rect">
              <a:avLst/>
            </a:prstGeom>
          </p:spPr>
        </p:pic>
        <p:sp>
          <p:nvSpPr>
            <p:cNvPr id="34" name="文本框 33"/>
            <p:cNvSpPr txBox="1"/>
            <p:nvPr/>
          </p:nvSpPr>
          <p:spPr>
            <a:xfrm>
              <a:off x="3615802" y="5023886"/>
              <a:ext cx="5086082" cy="430887"/>
            </a:xfrm>
            <a:prstGeom prst="rect">
              <a:avLst/>
            </a:prstGeom>
            <a:noFill/>
          </p:spPr>
          <p:txBody>
            <a:bodyPr wrap="square" rtlCol="0">
              <a:spAutoFit/>
            </a:bodyPr>
            <a:lstStyle/>
            <a:p>
              <a:pPr algn="ctr"/>
              <a:r>
                <a:rPr lang="en-US" altLang="zh-CN" sz="2200" b="1" dirty="0">
                  <a:latin typeface="Times New Roman" panose="02020603050405020304" pitchFamily="18" charset="0"/>
                  <a:cs typeface="Times New Roman" panose="02020603050405020304" pitchFamily="18" charset="0"/>
                </a:rPr>
                <a:t>Knowledge Gap</a:t>
              </a:r>
            </a:p>
          </p:txBody>
        </p:sp>
      </p:grpSp>
      <p:grpSp>
        <p:nvGrpSpPr>
          <p:cNvPr id="12" name="组合 11"/>
          <p:cNvGrpSpPr/>
          <p:nvPr/>
        </p:nvGrpSpPr>
        <p:grpSpPr>
          <a:xfrm>
            <a:off x="66054" y="1724582"/>
            <a:ext cx="4728256" cy="1561381"/>
            <a:chOff x="243815" y="1678429"/>
            <a:chExt cx="4457994" cy="1571905"/>
          </a:xfrm>
        </p:grpSpPr>
        <p:sp>
          <p:nvSpPr>
            <p:cNvPr id="3" name="矩形 2"/>
            <p:cNvSpPr/>
            <p:nvPr/>
          </p:nvSpPr>
          <p:spPr>
            <a:xfrm>
              <a:off x="739593" y="2040872"/>
              <a:ext cx="3678753" cy="769441"/>
            </a:xfrm>
            <a:prstGeom prst="rect">
              <a:avLst/>
            </a:prstGeom>
          </p:spPr>
          <p:txBody>
            <a:bodyPr wrap="none">
              <a:spAutoFit/>
            </a:bodyPr>
            <a:lstStyle/>
            <a:p>
              <a:r>
                <a:rPr lang="en-US" altLang="zh-CN" sz="2200" b="1" dirty="0">
                  <a:latin typeface="Times New Roman" panose="02020603050405020304" pitchFamily="18" charset="0"/>
                  <a:cs typeface="Times New Roman" panose="02020603050405020304" pitchFamily="18" charset="0"/>
                </a:rPr>
                <a:t>How to add all files recursively</a:t>
              </a:r>
            </a:p>
            <a:p>
              <a:r>
                <a:rPr lang="en-US" altLang="zh-CN" sz="2200" b="1" dirty="0">
                  <a:latin typeface="Times New Roman" panose="02020603050405020304" pitchFamily="18" charset="0"/>
                  <a:cs typeface="Times New Roman" panose="02020603050405020304" pitchFamily="18" charset="0"/>
                </a:rPr>
                <a:t> from root with Java 8 Stream</a:t>
              </a:r>
            </a:p>
          </p:txBody>
        </p:sp>
        <p:sp>
          <p:nvSpPr>
            <p:cNvPr id="5" name="云形标注 4"/>
            <p:cNvSpPr/>
            <p:nvPr/>
          </p:nvSpPr>
          <p:spPr>
            <a:xfrm>
              <a:off x="243815" y="1678429"/>
              <a:ext cx="4457994" cy="1571905"/>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3400375" y="2493633"/>
            <a:ext cx="8709969" cy="1033966"/>
            <a:chOff x="3400375" y="2493633"/>
            <a:chExt cx="8709969" cy="1033966"/>
          </a:xfrm>
        </p:grpSpPr>
        <p:grpSp>
          <p:nvGrpSpPr>
            <p:cNvPr id="20" name="组合 19"/>
            <p:cNvGrpSpPr/>
            <p:nvPr/>
          </p:nvGrpSpPr>
          <p:grpSpPr>
            <a:xfrm>
              <a:off x="3400375" y="2493633"/>
              <a:ext cx="8709969" cy="1033966"/>
              <a:chOff x="3400375" y="2493633"/>
              <a:chExt cx="8709969" cy="1033966"/>
            </a:xfrm>
          </p:grpSpPr>
          <p:pic>
            <p:nvPicPr>
              <p:cNvPr id="14" name="图片 13"/>
              <p:cNvPicPr>
                <a:picLocks noChangeAspect="1"/>
              </p:cNvPicPr>
              <p:nvPr/>
            </p:nvPicPr>
            <p:blipFill>
              <a:blip r:embed="rId7"/>
              <a:stretch>
                <a:fillRect/>
              </a:stretch>
            </p:blipFill>
            <p:spPr>
              <a:xfrm>
                <a:off x="7976494" y="2927524"/>
                <a:ext cx="4133850" cy="600075"/>
              </a:xfrm>
              <a:prstGeom prst="rect">
                <a:avLst/>
              </a:prstGeom>
            </p:spPr>
          </p:pic>
          <p:cxnSp>
            <p:nvCxnSpPr>
              <p:cNvPr id="16" name="直接箭头连接符 15"/>
              <p:cNvCxnSpPr>
                <a:endCxn id="143" idx="3"/>
              </p:cNvCxnSpPr>
              <p:nvPr/>
            </p:nvCxnSpPr>
            <p:spPr>
              <a:xfrm flipH="1" flipV="1">
                <a:off x="4289530" y="2625369"/>
                <a:ext cx="4770960" cy="314662"/>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5605C8B8-69F5-4FA8-8F6A-AE27353D62F6}"/>
                  </a:ext>
                </a:extLst>
              </p:cNvPr>
              <p:cNvSpPr/>
              <p:nvPr/>
            </p:nvSpPr>
            <p:spPr>
              <a:xfrm>
                <a:off x="3400375" y="2493633"/>
                <a:ext cx="936000" cy="288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9097066" y="2659014"/>
              <a:ext cx="1700145"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Code Structure</a:t>
              </a:r>
              <a:endParaRPr lang="zh-CN" altLang="en-US" b="1" dirty="0">
                <a:latin typeface="Times New Roman" panose="02020603050405020304" pitchFamily="18" charset="0"/>
                <a:cs typeface="Times New Roman" panose="02020603050405020304" pitchFamily="18" charset="0"/>
              </a:endParaRPr>
            </a:p>
          </p:txBody>
        </p:sp>
      </p:grpSp>
      <p:sp>
        <p:nvSpPr>
          <p:cNvPr id="32" name="文本框 31"/>
          <p:cNvSpPr txBox="1"/>
          <p:nvPr/>
        </p:nvSpPr>
        <p:spPr>
          <a:xfrm>
            <a:off x="7741263" y="2450487"/>
            <a:ext cx="4381597" cy="1446550"/>
          </a:xfrm>
          <a:prstGeom prst="rect">
            <a:avLst/>
          </a:prstGeom>
          <a:noFill/>
        </p:spPr>
        <p:txBody>
          <a:bodyPr wrap="square" rtlCol="0">
            <a:spAutoFit/>
          </a:bodyPr>
          <a:lstStyle/>
          <a:p>
            <a:r>
              <a:rPr lang="en-US" altLang="zh-CN" sz="2200" b="1" dirty="0">
                <a:latin typeface="Times New Roman" panose="02020603050405020304" pitchFamily="18" charset="0"/>
                <a:cs typeface="Times New Roman" panose="02020603050405020304" pitchFamily="18" charset="0"/>
              </a:rPr>
              <a:t>Return a Stream that is lazily populated with Path by walking the file tree rooted at a given starting file</a:t>
            </a:r>
          </a:p>
        </p:txBody>
      </p:sp>
      <p:grpSp>
        <p:nvGrpSpPr>
          <p:cNvPr id="148" name="组合 147"/>
          <p:cNvGrpSpPr/>
          <p:nvPr/>
        </p:nvGrpSpPr>
        <p:grpSpPr>
          <a:xfrm>
            <a:off x="1379382" y="1449539"/>
            <a:ext cx="10308826" cy="3764368"/>
            <a:chOff x="1379382" y="1449539"/>
            <a:chExt cx="10308826" cy="3764368"/>
          </a:xfrm>
        </p:grpSpPr>
        <p:cxnSp>
          <p:nvCxnSpPr>
            <p:cNvPr id="101" name="直接箭头连接符 100"/>
            <p:cNvCxnSpPr>
              <a:stCxn id="39" idx="0"/>
              <a:endCxn id="36" idx="4"/>
            </p:cNvCxnSpPr>
            <p:nvPr/>
          </p:nvCxnSpPr>
          <p:spPr>
            <a:xfrm flipV="1">
              <a:off x="6240637" y="4308193"/>
              <a:ext cx="150066" cy="486459"/>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1379382" y="1449539"/>
              <a:ext cx="10308826" cy="3764368"/>
              <a:chOff x="1379382" y="1449539"/>
              <a:chExt cx="10308826" cy="3764368"/>
            </a:xfrm>
          </p:grpSpPr>
          <p:sp>
            <p:nvSpPr>
              <p:cNvPr id="27" name="椭圆 26"/>
              <p:cNvSpPr/>
              <p:nvPr/>
            </p:nvSpPr>
            <p:spPr>
              <a:xfrm>
                <a:off x="2237436" y="4393967"/>
                <a:ext cx="2379245" cy="465342"/>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root directory</a:t>
                </a:r>
                <a:endParaRPr lang="zh-CN" altLang="en-US" b="1" dirty="0">
                  <a:latin typeface="Times New Roman" panose="02020603050405020304" pitchFamily="18" charset="0"/>
                  <a:cs typeface="Times New Roman" panose="02020603050405020304" pitchFamily="18" charset="0"/>
                </a:endParaRPr>
              </a:p>
            </p:txBody>
          </p:sp>
          <p:cxnSp>
            <p:nvCxnSpPr>
              <p:cNvPr id="86" name="直接箭头连接符 85"/>
              <p:cNvCxnSpPr>
                <a:stCxn id="75" idx="1"/>
                <a:endCxn id="36" idx="6"/>
              </p:cNvCxnSpPr>
              <p:nvPr/>
            </p:nvCxnSpPr>
            <p:spPr>
              <a:xfrm flipH="1">
                <a:off x="7200900" y="3357244"/>
                <a:ext cx="1034341" cy="749566"/>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46" name="组合 145"/>
              <p:cNvGrpSpPr/>
              <p:nvPr/>
            </p:nvGrpSpPr>
            <p:grpSpPr>
              <a:xfrm>
                <a:off x="1379382" y="1449539"/>
                <a:ext cx="10308826" cy="3764368"/>
                <a:chOff x="1379382" y="1449539"/>
                <a:chExt cx="10308826" cy="3764368"/>
              </a:xfrm>
            </p:grpSpPr>
            <p:sp>
              <p:nvSpPr>
                <p:cNvPr id="41" name="椭圆 40"/>
                <p:cNvSpPr/>
                <p:nvPr/>
              </p:nvSpPr>
              <p:spPr>
                <a:xfrm>
                  <a:off x="3843249" y="3431976"/>
                  <a:ext cx="833085" cy="416587"/>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file</a:t>
                  </a:r>
                  <a:endParaRPr lang="zh-CN" altLang="en-US" b="1" dirty="0">
                    <a:latin typeface="Times New Roman" panose="02020603050405020304" pitchFamily="18" charset="0"/>
                    <a:cs typeface="Times New Roman" panose="02020603050405020304" pitchFamily="18" charset="0"/>
                  </a:endParaRPr>
                </a:p>
              </p:txBody>
            </p:sp>
            <p:sp>
              <p:nvSpPr>
                <p:cNvPr id="42" name="矩形 41">
                  <a:extLst>
                    <a:ext uri="{FF2B5EF4-FFF2-40B4-BE49-F238E27FC236}">
                      <a16:creationId xmlns:a16="http://schemas.microsoft.com/office/drawing/2014/main" id="{5605C8B8-69F5-4FA8-8F6A-AE27353D62F6}"/>
                    </a:ext>
                  </a:extLst>
                </p:cNvPr>
                <p:cNvSpPr/>
                <p:nvPr/>
              </p:nvSpPr>
              <p:spPr>
                <a:xfrm>
                  <a:off x="1379382" y="2507280"/>
                  <a:ext cx="566058" cy="30610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p:cNvCxnSpPr>
                  <a:stCxn id="41" idx="0"/>
                  <a:endCxn id="35" idx="2"/>
                </p:cNvCxnSpPr>
                <p:nvPr/>
              </p:nvCxnSpPr>
              <p:spPr>
                <a:xfrm flipV="1">
                  <a:off x="4259792" y="2368163"/>
                  <a:ext cx="1123454" cy="1063813"/>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a:stCxn id="41" idx="7"/>
                  <a:endCxn id="37" idx="2"/>
                </p:cNvCxnSpPr>
                <p:nvPr/>
              </p:nvCxnSpPr>
              <p:spPr>
                <a:xfrm flipV="1">
                  <a:off x="4554332" y="3065232"/>
                  <a:ext cx="1006654" cy="427752"/>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76" idx="1"/>
                  <a:endCxn id="41" idx="6"/>
                </p:cNvCxnSpPr>
                <p:nvPr/>
              </p:nvCxnSpPr>
              <p:spPr>
                <a:xfrm flipH="1" flipV="1">
                  <a:off x="4676334" y="3640270"/>
                  <a:ext cx="4134716" cy="3329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45" name="组合 144"/>
                <p:cNvGrpSpPr/>
                <p:nvPr/>
              </p:nvGrpSpPr>
              <p:grpSpPr>
                <a:xfrm>
                  <a:off x="1662411" y="1449539"/>
                  <a:ext cx="10025797" cy="3764368"/>
                  <a:chOff x="1662411" y="1449539"/>
                  <a:chExt cx="10025797" cy="3764368"/>
                </a:xfrm>
              </p:grpSpPr>
              <p:sp>
                <p:nvSpPr>
                  <p:cNvPr id="35" name="椭圆 34"/>
                  <p:cNvSpPr/>
                  <p:nvPr/>
                </p:nvSpPr>
                <p:spPr>
                  <a:xfrm>
                    <a:off x="5383246" y="2158163"/>
                    <a:ext cx="1980856" cy="41999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file system</a:t>
                    </a:r>
                    <a:endParaRPr lang="zh-CN" altLang="en-US" b="1" dirty="0">
                      <a:latin typeface="Times New Roman" panose="02020603050405020304" pitchFamily="18" charset="0"/>
                      <a:cs typeface="Times New Roman" panose="02020603050405020304" pitchFamily="18" charset="0"/>
                    </a:endParaRPr>
                  </a:p>
                </p:txBody>
              </p:sp>
              <p:sp>
                <p:nvSpPr>
                  <p:cNvPr id="37" name="椭圆 36"/>
                  <p:cNvSpPr/>
                  <p:nvPr/>
                </p:nvSpPr>
                <p:spPr>
                  <a:xfrm>
                    <a:off x="5560986" y="2833660"/>
                    <a:ext cx="1666170" cy="463144"/>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file path</a:t>
                    </a:r>
                    <a:endParaRPr lang="zh-CN" altLang="en-US" b="1" dirty="0">
                      <a:latin typeface="Times New Roman" panose="02020603050405020304" pitchFamily="18" charset="0"/>
                      <a:cs typeface="Times New Roman" panose="02020603050405020304" pitchFamily="18" charset="0"/>
                    </a:endParaRPr>
                  </a:p>
                </p:txBody>
              </p:sp>
              <p:cxnSp>
                <p:nvCxnSpPr>
                  <p:cNvPr id="90" name="直接箭头连接符 89"/>
                  <p:cNvCxnSpPr>
                    <a:stCxn id="89" idx="1"/>
                    <a:endCxn id="37" idx="6"/>
                  </p:cNvCxnSpPr>
                  <p:nvPr/>
                </p:nvCxnSpPr>
                <p:spPr>
                  <a:xfrm flipH="1">
                    <a:off x="7227156" y="3026711"/>
                    <a:ext cx="2425571" cy="38521"/>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144" name="组合 143"/>
                  <p:cNvGrpSpPr/>
                  <p:nvPr/>
                </p:nvGrpSpPr>
                <p:grpSpPr>
                  <a:xfrm>
                    <a:off x="1662411" y="1449539"/>
                    <a:ext cx="10025797" cy="3764368"/>
                    <a:chOff x="1662411" y="1449539"/>
                    <a:chExt cx="10025797" cy="3764368"/>
                  </a:xfrm>
                </p:grpSpPr>
                <p:grpSp>
                  <p:nvGrpSpPr>
                    <p:cNvPr id="142" name="组合 141"/>
                    <p:cNvGrpSpPr/>
                    <p:nvPr/>
                  </p:nvGrpSpPr>
                  <p:grpSpPr>
                    <a:xfrm>
                      <a:off x="1662411" y="1449539"/>
                      <a:ext cx="10025797" cy="3764368"/>
                      <a:chOff x="1662411" y="1449539"/>
                      <a:chExt cx="10025797" cy="3764368"/>
                    </a:xfrm>
                  </p:grpSpPr>
                  <p:sp>
                    <p:nvSpPr>
                      <p:cNvPr id="36" name="椭圆 35"/>
                      <p:cNvSpPr/>
                      <p:nvPr/>
                    </p:nvSpPr>
                    <p:spPr>
                      <a:xfrm>
                        <a:off x="5580506" y="3905426"/>
                        <a:ext cx="1620394" cy="402767"/>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file tree</a:t>
                        </a:r>
                        <a:endParaRPr lang="zh-CN" altLang="en-US" b="1" dirty="0">
                          <a:latin typeface="Times New Roman" panose="02020603050405020304" pitchFamily="18" charset="0"/>
                          <a:cs typeface="Times New Roman" panose="02020603050405020304" pitchFamily="18" charset="0"/>
                        </a:endParaRPr>
                      </a:p>
                    </p:txBody>
                  </p:sp>
                  <p:sp>
                    <p:nvSpPr>
                      <p:cNvPr id="39" name="椭圆 38"/>
                      <p:cNvSpPr/>
                      <p:nvPr/>
                    </p:nvSpPr>
                    <p:spPr>
                      <a:xfrm>
                        <a:off x="5440496" y="4794652"/>
                        <a:ext cx="1600282" cy="419255"/>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directory</a:t>
                        </a:r>
                        <a:endParaRPr lang="zh-CN" altLang="en-US" b="1" dirty="0">
                          <a:latin typeface="Times New Roman" panose="02020603050405020304" pitchFamily="18" charset="0"/>
                          <a:cs typeface="Times New Roman" panose="02020603050405020304" pitchFamily="18" charset="0"/>
                        </a:endParaRPr>
                      </a:p>
                    </p:txBody>
                  </p:sp>
                  <p:sp>
                    <p:nvSpPr>
                      <p:cNvPr id="40" name="椭圆 39"/>
                      <p:cNvSpPr/>
                      <p:nvPr/>
                    </p:nvSpPr>
                    <p:spPr>
                      <a:xfrm>
                        <a:off x="4996623" y="1449539"/>
                        <a:ext cx="1980856" cy="41999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stream</a:t>
                        </a:r>
                        <a:endParaRPr lang="zh-CN" altLang="en-US" b="1" dirty="0">
                          <a:latin typeface="Times New Roman" panose="02020603050405020304" pitchFamily="18" charset="0"/>
                          <a:cs typeface="Times New Roman" panose="02020603050405020304" pitchFamily="18" charset="0"/>
                        </a:endParaRPr>
                      </a:p>
                    </p:txBody>
                  </p:sp>
                  <p:sp>
                    <p:nvSpPr>
                      <p:cNvPr id="43" name="矩形 42">
                        <a:extLst>
                          <a:ext uri="{FF2B5EF4-FFF2-40B4-BE49-F238E27FC236}">
                            <a16:creationId xmlns:a16="http://schemas.microsoft.com/office/drawing/2014/main" id="{5605C8B8-69F5-4FA8-8F6A-AE27353D62F6}"/>
                          </a:ext>
                        </a:extLst>
                      </p:cNvPr>
                      <p:cNvSpPr/>
                      <p:nvPr/>
                    </p:nvSpPr>
                    <p:spPr>
                      <a:xfrm>
                        <a:off x="2479815" y="2171841"/>
                        <a:ext cx="563478" cy="3206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4" name="直接箭头连接符 43"/>
                      <p:cNvCxnSpPr>
                        <a:stCxn id="27" idx="0"/>
                        <a:endCxn id="42" idx="2"/>
                      </p:cNvCxnSpPr>
                      <p:nvPr/>
                    </p:nvCxnSpPr>
                    <p:spPr>
                      <a:xfrm flipH="1" flipV="1">
                        <a:off x="1662411" y="2813387"/>
                        <a:ext cx="1764648" cy="158058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1" idx="2"/>
                        <a:endCxn id="43" idx="2"/>
                      </p:cNvCxnSpPr>
                      <p:nvPr/>
                    </p:nvCxnSpPr>
                    <p:spPr>
                      <a:xfrm flipH="1" flipV="1">
                        <a:off x="2761554" y="2492525"/>
                        <a:ext cx="1081695" cy="114774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27" idx="6"/>
                        <a:endCxn id="36" idx="2"/>
                      </p:cNvCxnSpPr>
                      <p:nvPr/>
                    </p:nvCxnSpPr>
                    <p:spPr>
                      <a:xfrm flipV="1">
                        <a:off x="4616681" y="4106810"/>
                        <a:ext cx="963825" cy="519828"/>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1" idx="5"/>
                        <a:endCxn id="36" idx="1"/>
                      </p:cNvCxnSpPr>
                      <p:nvPr/>
                    </p:nvCxnSpPr>
                    <p:spPr>
                      <a:xfrm>
                        <a:off x="4554332" y="3787555"/>
                        <a:ext cx="1263475" cy="176855"/>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a:stCxn id="27" idx="4"/>
                        <a:endCxn id="39" idx="2"/>
                      </p:cNvCxnSpPr>
                      <p:nvPr/>
                    </p:nvCxnSpPr>
                    <p:spPr>
                      <a:xfrm>
                        <a:off x="3427059" y="4859309"/>
                        <a:ext cx="2013437" cy="144971"/>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41" idx="1"/>
                        <a:endCxn id="40" idx="3"/>
                      </p:cNvCxnSpPr>
                      <p:nvPr/>
                    </p:nvCxnSpPr>
                    <p:spPr>
                      <a:xfrm flipV="1">
                        <a:off x="3965251" y="1808031"/>
                        <a:ext cx="1321462" cy="1684953"/>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5605C8B8-69F5-4FA8-8F6A-AE27353D62F6}"/>
                          </a:ext>
                        </a:extLst>
                      </p:cNvPr>
                      <p:cNvSpPr/>
                      <p:nvPr/>
                    </p:nvSpPr>
                    <p:spPr>
                      <a:xfrm>
                        <a:off x="8961180" y="2506368"/>
                        <a:ext cx="900000" cy="3140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5605C8B8-69F5-4FA8-8F6A-AE27353D62F6}"/>
                          </a:ext>
                        </a:extLst>
                      </p:cNvPr>
                      <p:cNvSpPr/>
                      <p:nvPr/>
                    </p:nvSpPr>
                    <p:spPr>
                      <a:xfrm>
                        <a:off x="8235241" y="3210809"/>
                        <a:ext cx="1008000" cy="292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5605C8B8-69F5-4FA8-8F6A-AE27353D62F6}"/>
                          </a:ext>
                        </a:extLst>
                      </p:cNvPr>
                      <p:cNvSpPr/>
                      <p:nvPr/>
                    </p:nvSpPr>
                    <p:spPr>
                      <a:xfrm>
                        <a:off x="8811050" y="3551021"/>
                        <a:ext cx="432192" cy="2450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箭头连接符 82"/>
                      <p:cNvCxnSpPr>
                        <a:endCxn id="40" idx="6"/>
                      </p:cNvCxnSpPr>
                      <p:nvPr/>
                    </p:nvCxnSpPr>
                    <p:spPr>
                      <a:xfrm flipH="1" flipV="1">
                        <a:off x="6977479" y="1659539"/>
                        <a:ext cx="1983701" cy="868234"/>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9" name="矩形 88">
                        <a:extLst>
                          <a:ext uri="{FF2B5EF4-FFF2-40B4-BE49-F238E27FC236}">
                            <a16:creationId xmlns:a16="http://schemas.microsoft.com/office/drawing/2014/main" id="{5605C8B8-69F5-4FA8-8F6A-AE27353D62F6}"/>
                          </a:ext>
                        </a:extLst>
                      </p:cNvPr>
                      <p:cNvSpPr/>
                      <p:nvPr/>
                    </p:nvSpPr>
                    <p:spPr>
                      <a:xfrm>
                        <a:off x="9652727" y="2882711"/>
                        <a:ext cx="649142" cy="288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7" name="直接箭头连接符 96"/>
                      <p:cNvCxnSpPr>
                        <a:stCxn id="143" idx="0"/>
                        <a:endCxn id="40" idx="2"/>
                      </p:cNvCxnSpPr>
                      <p:nvPr/>
                    </p:nvCxnSpPr>
                    <p:spPr>
                      <a:xfrm flipV="1">
                        <a:off x="3821530" y="1659539"/>
                        <a:ext cx="1175093" cy="821830"/>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9" name="椭圆 128"/>
                      <p:cNvSpPr/>
                      <p:nvPr/>
                    </p:nvSpPr>
                    <p:spPr>
                      <a:xfrm>
                        <a:off x="6977479" y="4746062"/>
                        <a:ext cx="2148441" cy="342793"/>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file tree walk</a:t>
                        </a:r>
                        <a:endParaRPr lang="zh-CN" altLang="en-US" b="1" dirty="0">
                          <a:latin typeface="Times New Roman" panose="02020603050405020304" pitchFamily="18" charset="0"/>
                          <a:cs typeface="Times New Roman" panose="02020603050405020304" pitchFamily="18" charset="0"/>
                        </a:endParaRPr>
                      </a:p>
                    </p:txBody>
                  </p:sp>
                  <p:cxnSp>
                    <p:nvCxnSpPr>
                      <p:cNvPr id="132" name="直接箭头连接符 131"/>
                      <p:cNvCxnSpPr>
                        <a:stCxn id="135" idx="2"/>
                        <a:endCxn id="129" idx="0"/>
                      </p:cNvCxnSpPr>
                      <p:nvPr/>
                    </p:nvCxnSpPr>
                    <p:spPr>
                      <a:xfrm flipH="1">
                        <a:off x="8051700" y="3178293"/>
                        <a:ext cx="3132508" cy="1567769"/>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35" name="矩形 134">
                        <a:extLst>
                          <a:ext uri="{FF2B5EF4-FFF2-40B4-BE49-F238E27FC236}">
                            <a16:creationId xmlns:a16="http://schemas.microsoft.com/office/drawing/2014/main" id="{5605C8B8-69F5-4FA8-8F6A-AE27353D62F6}"/>
                          </a:ext>
                        </a:extLst>
                      </p:cNvPr>
                      <p:cNvSpPr/>
                      <p:nvPr/>
                    </p:nvSpPr>
                    <p:spPr>
                      <a:xfrm>
                        <a:off x="10680208" y="2885424"/>
                        <a:ext cx="1008000" cy="2928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7" name="直接箭头连接符 136"/>
                      <p:cNvCxnSpPr>
                        <a:stCxn id="129" idx="1"/>
                        <a:endCxn id="36" idx="5"/>
                      </p:cNvCxnSpPr>
                      <p:nvPr/>
                    </p:nvCxnSpPr>
                    <p:spPr>
                      <a:xfrm flipH="1" flipV="1">
                        <a:off x="6963599" y="4249209"/>
                        <a:ext cx="328512" cy="547054"/>
                      </a:xfrm>
                      <a:prstGeom prst="straightConnector1">
                        <a:avLst/>
                      </a:prstGeom>
                      <a:ln w="3810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43" name="矩形 142">
                      <a:extLst>
                        <a:ext uri="{FF2B5EF4-FFF2-40B4-BE49-F238E27FC236}">
                          <a16:creationId xmlns:a16="http://schemas.microsoft.com/office/drawing/2014/main" id="{5605C8B8-69F5-4FA8-8F6A-AE27353D62F6}"/>
                        </a:ext>
                      </a:extLst>
                    </p:cNvPr>
                    <p:cNvSpPr/>
                    <p:nvPr/>
                  </p:nvSpPr>
                  <p:spPr>
                    <a:xfrm>
                      <a:off x="3353530" y="2481369"/>
                      <a:ext cx="936000" cy="288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grpSp>
      <p:sp>
        <p:nvSpPr>
          <p:cNvPr id="77" name="文本框 76">
            <a:extLst>
              <a:ext uri="{FF2B5EF4-FFF2-40B4-BE49-F238E27FC236}">
                <a16:creationId xmlns:a16="http://schemas.microsoft.com/office/drawing/2014/main" id="{AAF0C4C5-D05C-7B43-BD55-A8A6579D78B0}"/>
              </a:ext>
            </a:extLst>
          </p:cNvPr>
          <p:cNvSpPr txBox="1"/>
          <p:nvPr/>
        </p:nvSpPr>
        <p:spPr>
          <a:xfrm>
            <a:off x="0" y="256394"/>
            <a:ext cx="1939955"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Challenge</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8122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22"/>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4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148"/>
                                        </p:tgtEl>
                                        <p:attrNameLst>
                                          <p:attrName>style.visibility</p:attrName>
                                        </p:attrNameLst>
                                      </p:cBhvr>
                                      <p:to>
                                        <p:strVal val="hidden"/>
                                      </p:to>
                                    </p:set>
                                  </p:childTnLst>
                                </p:cTn>
                              </p:par>
                              <p:par>
                                <p:cTn id="42" presetID="1" presetClass="exit" presetSubtype="0" fill="hold" grpId="1" nodeType="withEffect">
                                  <p:stCondLst>
                                    <p:cond delay="0"/>
                                  </p:stCondLst>
                                  <p:childTnLst>
                                    <p:set>
                                      <p:cBhvr>
                                        <p:cTn id="43"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32" grpId="0"/>
      <p:bldP spid="3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a:extLst>
              <a:ext uri="{FF2B5EF4-FFF2-40B4-BE49-F238E27FC236}">
                <a16:creationId xmlns:a16="http://schemas.microsoft.com/office/drawing/2014/main" id="{B33BAACA-8CAD-4F47-8901-126236EEF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0098" y="4231649"/>
            <a:ext cx="4272949" cy="1831264"/>
          </a:xfrm>
          <a:prstGeom prst="rect">
            <a:avLst/>
          </a:prstGeom>
        </p:spPr>
      </p:pic>
      <p:sp>
        <p:nvSpPr>
          <p:cNvPr id="10" name="矩形 9"/>
          <p:cNvSpPr/>
          <p:nvPr/>
        </p:nvSpPr>
        <p:spPr>
          <a:xfrm>
            <a:off x="2457431" y="1047462"/>
            <a:ext cx="9696773" cy="1200329"/>
          </a:xfrm>
          <a:prstGeom prst="rect">
            <a:avLst/>
          </a:prstGeom>
        </p:spPr>
        <p:txBody>
          <a:bodyPr wrap="square">
            <a:spAutoFit/>
          </a:bodyPr>
          <a:lstStyle/>
          <a:p>
            <a:r>
              <a:rPr lang="en-US" altLang="zh-CN" sz="3600" b="1" dirty="0">
                <a:latin typeface="Times New Roman" panose="02020603050405020304" pitchFamily="18" charset="0"/>
                <a:cs typeface="Times New Roman" panose="02020603050405020304" pitchFamily="18" charset="0"/>
              </a:rPr>
              <a:t>How to add all files recursively from root with Java 8 Stream?</a:t>
            </a:r>
          </a:p>
        </p:txBody>
      </p:sp>
      <p:sp>
        <p:nvSpPr>
          <p:cNvPr id="14" name="文本框 13"/>
          <p:cNvSpPr txBox="1"/>
          <p:nvPr/>
        </p:nvSpPr>
        <p:spPr>
          <a:xfrm>
            <a:off x="15944850" y="4454259"/>
            <a:ext cx="184731" cy="369332"/>
          </a:xfrm>
          <a:prstGeom prst="rect">
            <a:avLst/>
          </a:prstGeom>
          <a:noFill/>
        </p:spPr>
        <p:txBody>
          <a:bodyPr wrap="none" rtlCol="0">
            <a:spAutoFit/>
          </a:bodyPr>
          <a:lstStyle/>
          <a:p>
            <a:endParaRPr lang="zh-CN" altLang="en-US" dirty="0"/>
          </a:p>
        </p:txBody>
      </p:sp>
      <p:sp>
        <p:nvSpPr>
          <p:cNvPr id="43" name="文本框 42"/>
          <p:cNvSpPr txBox="1"/>
          <p:nvPr/>
        </p:nvSpPr>
        <p:spPr>
          <a:xfrm>
            <a:off x="35546" y="214916"/>
            <a:ext cx="2043513"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cs typeface="Times New Roman" panose="02020603050405020304" pitchFamily="18" charset="0"/>
              </a:rPr>
              <a:t>Scenario</a:t>
            </a:r>
            <a:endParaRPr lang="zh-CN" altLang="en-US" sz="3600" b="1" dirty="0">
              <a:solidFill>
                <a:schemeClr val="bg1"/>
              </a:solidFill>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50FBA05-82A3-984C-AE4D-E3413DB6B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83" y="1398293"/>
            <a:ext cx="1600239" cy="1437896"/>
          </a:xfrm>
          <a:prstGeom prst="rect">
            <a:avLst/>
          </a:prstGeom>
        </p:spPr>
      </p:pic>
      <p:pic>
        <p:nvPicPr>
          <p:cNvPr id="5" name="图片 4">
            <a:extLst>
              <a:ext uri="{FF2B5EF4-FFF2-40B4-BE49-F238E27FC236}">
                <a16:creationId xmlns:a16="http://schemas.microsoft.com/office/drawing/2014/main" id="{82971D95-D036-1542-A1A8-3F284816140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179" y="1154364"/>
            <a:ext cx="628590" cy="937733"/>
          </a:xfrm>
          <a:prstGeom prst="rect">
            <a:avLst/>
          </a:prstGeom>
        </p:spPr>
      </p:pic>
      <p:pic>
        <p:nvPicPr>
          <p:cNvPr id="7" name="图片 6">
            <a:extLst>
              <a:ext uri="{FF2B5EF4-FFF2-40B4-BE49-F238E27FC236}">
                <a16:creationId xmlns:a16="http://schemas.microsoft.com/office/drawing/2014/main" id="{876DF9E0-8AAC-7949-8614-185C46F780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9983" y="3103322"/>
            <a:ext cx="4196037" cy="2199232"/>
          </a:xfrm>
          <a:prstGeom prst="rect">
            <a:avLst/>
          </a:prstGeom>
        </p:spPr>
      </p:pic>
      <p:pic>
        <p:nvPicPr>
          <p:cNvPr id="9" name="图片 8">
            <a:extLst>
              <a:ext uri="{FF2B5EF4-FFF2-40B4-BE49-F238E27FC236}">
                <a16:creationId xmlns:a16="http://schemas.microsoft.com/office/drawing/2014/main" id="{02BBA10A-61E7-1742-9502-CAB552840A3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9224" y="2247791"/>
            <a:ext cx="2857353" cy="1627104"/>
          </a:xfrm>
          <a:prstGeom prst="rect">
            <a:avLst/>
          </a:prstGeom>
        </p:spPr>
      </p:pic>
      <p:sp>
        <p:nvSpPr>
          <p:cNvPr id="11" name="矩形 10">
            <a:extLst>
              <a:ext uri="{FF2B5EF4-FFF2-40B4-BE49-F238E27FC236}">
                <a16:creationId xmlns:a16="http://schemas.microsoft.com/office/drawing/2014/main" id="{73EA1613-3F1B-DE49-BF6B-82604AB9CA35}"/>
              </a:ext>
            </a:extLst>
          </p:cNvPr>
          <p:cNvSpPr/>
          <p:nvPr/>
        </p:nvSpPr>
        <p:spPr>
          <a:xfrm>
            <a:off x="1409586" y="3810400"/>
            <a:ext cx="4281172"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JDK Reference Documentation</a:t>
            </a:r>
            <a:endParaRPr lang="zh-CN" altLang="en-US" sz="2400" dirty="0">
              <a:solidFill>
                <a:srgbClr val="FF0000"/>
              </a:solidFill>
            </a:endParaRPr>
          </a:p>
        </p:txBody>
      </p:sp>
      <p:pic>
        <p:nvPicPr>
          <p:cNvPr id="36" name="图片 35">
            <a:extLst>
              <a:ext uri="{FF2B5EF4-FFF2-40B4-BE49-F238E27FC236}">
                <a16:creationId xmlns:a16="http://schemas.microsoft.com/office/drawing/2014/main" id="{6BED22DE-7324-C842-BFF9-B111316EED95}"/>
              </a:ext>
            </a:extLst>
          </p:cNvPr>
          <p:cNvPicPr>
            <a:picLocks noChangeAspect="1"/>
          </p:cNvPicPr>
          <p:nvPr/>
        </p:nvPicPr>
        <p:blipFill>
          <a:blip r:embed="rId8"/>
          <a:stretch>
            <a:fillRect/>
          </a:stretch>
        </p:blipFill>
        <p:spPr>
          <a:xfrm>
            <a:off x="2039735" y="4405404"/>
            <a:ext cx="4351645" cy="1831264"/>
          </a:xfrm>
          <a:prstGeom prst="rect">
            <a:avLst/>
          </a:prstGeom>
        </p:spPr>
      </p:pic>
      <p:sp>
        <p:nvSpPr>
          <p:cNvPr id="37" name="矩形 36">
            <a:extLst>
              <a:ext uri="{FF2B5EF4-FFF2-40B4-BE49-F238E27FC236}">
                <a16:creationId xmlns:a16="http://schemas.microsoft.com/office/drawing/2014/main" id="{D96D758B-3287-7743-972A-137F9412C938}"/>
              </a:ext>
            </a:extLst>
          </p:cNvPr>
          <p:cNvSpPr/>
          <p:nvPr/>
        </p:nvSpPr>
        <p:spPr>
          <a:xfrm>
            <a:off x="3872204" y="4590431"/>
            <a:ext cx="2412840" cy="461665"/>
          </a:xfrm>
          <a:prstGeom prst="rect">
            <a:avLst/>
          </a:prstGeom>
        </p:spPr>
        <p:txBody>
          <a:bodyPr wrap="none">
            <a:spAutoFit/>
          </a:bodyPr>
          <a:lstStyle/>
          <a:p>
            <a:r>
              <a:rPr lang="en-US" altLang="zh-CN" sz="2400" b="1" dirty="0" err="1" smtClean="0">
                <a:solidFill>
                  <a:srgbClr val="FF0000"/>
                </a:solidFill>
                <a:latin typeface="Times New Roman" panose="02020603050405020304" pitchFamily="18" charset="0"/>
                <a:cs typeface="Times New Roman" panose="02020603050405020304" pitchFamily="18" charset="0"/>
              </a:rPr>
              <a:t>java.nio.file.Files</a:t>
            </a:r>
            <a:endParaRPr lang="zh-CN" altLang="en-US" sz="2400" dirty="0">
              <a:solidFill>
                <a:srgbClr val="FF0000"/>
              </a:solidFill>
            </a:endParaRPr>
          </a:p>
        </p:txBody>
      </p:sp>
      <p:sp>
        <p:nvSpPr>
          <p:cNvPr id="38" name="矩形 37">
            <a:extLst>
              <a:ext uri="{FF2B5EF4-FFF2-40B4-BE49-F238E27FC236}">
                <a16:creationId xmlns:a16="http://schemas.microsoft.com/office/drawing/2014/main" id="{A3BFCA1A-397B-6D4A-BC18-80E67F305A4B}"/>
              </a:ext>
            </a:extLst>
          </p:cNvPr>
          <p:cNvSpPr/>
          <p:nvPr/>
        </p:nvSpPr>
        <p:spPr>
          <a:xfrm>
            <a:off x="4386020" y="5698788"/>
            <a:ext cx="2236510" cy="830997"/>
          </a:xfrm>
          <a:prstGeom prst="rect">
            <a:avLst/>
          </a:prstGeom>
        </p:spPr>
        <p:txBody>
          <a:bodyPr wrap="none">
            <a:spAutoFit/>
          </a:bodyPr>
          <a:lstStyle/>
          <a:p>
            <a:r>
              <a:rPr lang="en-US" altLang="zh-CN" sz="2400" b="1" dirty="0">
                <a:latin typeface="Times New Roman" panose="02020603050405020304" pitchFamily="18" charset="0"/>
                <a:cs typeface="Times New Roman" panose="02020603050405020304" pitchFamily="18" charset="0"/>
              </a:rPr>
              <a:t>98 Methods</a:t>
            </a:r>
          </a:p>
          <a:p>
            <a:r>
              <a:rPr lang="en-US" altLang="zh-CN" sz="2400" b="1" dirty="0">
                <a:latin typeface="Times New Roman" panose="02020603050405020304" pitchFamily="18" charset="0"/>
                <a:cs typeface="Times New Roman" panose="02020603050405020304" pitchFamily="18" charset="0"/>
              </a:rPr>
              <a:t>1,003 Sentences</a:t>
            </a:r>
            <a:endParaRPr lang="zh-CN" altLang="en-US" sz="2400" dirty="0"/>
          </a:p>
        </p:txBody>
      </p:sp>
      <p:pic>
        <p:nvPicPr>
          <p:cNvPr id="41" name="图片 40">
            <a:extLst>
              <a:ext uri="{FF2B5EF4-FFF2-40B4-BE49-F238E27FC236}">
                <a16:creationId xmlns:a16="http://schemas.microsoft.com/office/drawing/2014/main" id="{19258B29-3106-D14E-83A1-ED27FE2DA8D7}"/>
              </a:ext>
            </a:extLst>
          </p:cNvPr>
          <p:cNvPicPr>
            <a:picLocks noChangeAspect="1"/>
          </p:cNvPicPr>
          <p:nvPr/>
        </p:nvPicPr>
        <p:blipFill>
          <a:blip r:embed="rId9"/>
          <a:stretch>
            <a:fillRect/>
          </a:stretch>
        </p:blipFill>
        <p:spPr>
          <a:xfrm>
            <a:off x="7014745" y="2765011"/>
            <a:ext cx="4555619" cy="1689248"/>
          </a:xfrm>
          <a:prstGeom prst="rect">
            <a:avLst/>
          </a:prstGeom>
        </p:spPr>
      </p:pic>
      <p:pic>
        <p:nvPicPr>
          <p:cNvPr id="44" name="图片 43">
            <a:extLst>
              <a:ext uri="{FF2B5EF4-FFF2-40B4-BE49-F238E27FC236}">
                <a16:creationId xmlns:a16="http://schemas.microsoft.com/office/drawing/2014/main" id="{58B4DC72-32CE-E847-927C-06BB125603B3}"/>
              </a:ext>
            </a:extLst>
          </p:cNvPr>
          <p:cNvPicPr>
            <a:picLocks noChangeAspect="1"/>
          </p:cNvPicPr>
          <p:nvPr/>
        </p:nvPicPr>
        <p:blipFill>
          <a:blip r:embed="rId10"/>
          <a:stretch>
            <a:fillRect/>
          </a:stretch>
        </p:blipFill>
        <p:spPr>
          <a:xfrm>
            <a:off x="7543747" y="1718393"/>
            <a:ext cx="4555619" cy="1430464"/>
          </a:xfrm>
          <a:prstGeom prst="rect">
            <a:avLst/>
          </a:prstGeom>
        </p:spPr>
      </p:pic>
      <p:sp>
        <p:nvSpPr>
          <p:cNvPr id="45" name="矩形 44">
            <a:extLst>
              <a:ext uri="{FF2B5EF4-FFF2-40B4-BE49-F238E27FC236}">
                <a16:creationId xmlns:a16="http://schemas.microsoft.com/office/drawing/2014/main" id="{19ED60BD-7D76-3543-B4A9-B62D3CC3E722}"/>
              </a:ext>
            </a:extLst>
          </p:cNvPr>
          <p:cNvSpPr/>
          <p:nvPr/>
        </p:nvSpPr>
        <p:spPr>
          <a:xfrm>
            <a:off x="9821556" y="2975179"/>
            <a:ext cx="2433680"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class description</a:t>
            </a:r>
            <a:endParaRPr lang="zh-CN" altLang="en-US" sz="2400" dirty="0">
              <a:solidFill>
                <a:srgbClr val="FF0000"/>
              </a:solidFill>
            </a:endParaRPr>
          </a:p>
        </p:txBody>
      </p:sp>
      <p:sp>
        <p:nvSpPr>
          <p:cNvPr id="48" name="矩形 47">
            <a:extLst>
              <a:ext uri="{FF2B5EF4-FFF2-40B4-BE49-F238E27FC236}">
                <a16:creationId xmlns:a16="http://schemas.microsoft.com/office/drawing/2014/main" id="{231C4DBD-693B-3B4F-8D3B-04653A95F24E}"/>
              </a:ext>
            </a:extLst>
          </p:cNvPr>
          <p:cNvSpPr/>
          <p:nvPr/>
        </p:nvSpPr>
        <p:spPr>
          <a:xfrm>
            <a:off x="9205006" y="4174534"/>
            <a:ext cx="2723823"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method description</a:t>
            </a:r>
            <a:endParaRPr lang="zh-CN" altLang="en-US" sz="2400" dirty="0">
              <a:solidFill>
                <a:srgbClr val="FF0000"/>
              </a:solidFill>
            </a:endParaRPr>
          </a:p>
        </p:txBody>
      </p:sp>
      <p:sp>
        <p:nvSpPr>
          <p:cNvPr id="51" name="矩形 50">
            <a:extLst>
              <a:ext uri="{FF2B5EF4-FFF2-40B4-BE49-F238E27FC236}">
                <a16:creationId xmlns:a16="http://schemas.microsoft.com/office/drawing/2014/main" id="{4F2DAA49-CD6C-914B-BF3F-C6C32AD87404}"/>
              </a:ext>
            </a:extLst>
          </p:cNvPr>
          <p:cNvSpPr/>
          <p:nvPr/>
        </p:nvSpPr>
        <p:spPr>
          <a:xfrm>
            <a:off x="7930642" y="5865295"/>
            <a:ext cx="2723823" cy="461665"/>
          </a:xfrm>
          <a:prstGeom prst="rect">
            <a:avLst/>
          </a:prstGeom>
        </p:spPr>
        <p:txBody>
          <a:bodyPr wrap="none">
            <a:spAutoFit/>
          </a:bodyPr>
          <a:lstStyle/>
          <a:p>
            <a:r>
              <a:rPr lang="en-US" altLang="zh-CN" sz="2400" b="1" dirty="0">
                <a:solidFill>
                  <a:srgbClr val="FF0000"/>
                </a:solidFill>
                <a:latin typeface="Times New Roman" panose="02020603050405020304" pitchFamily="18" charset="0"/>
                <a:cs typeface="Times New Roman" panose="02020603050405020304" pitchFamily="18" charset="0"/>
              </a:rPr>
              <a:t>method description</a:t>
            </a:r>
            <a:endParaRPr lang="zh-CN" altLang="en-US" sz="2400" dirty="0">
              <a:solidFill>
                <a:srgbClr val="FF0000"/>
              </a:solidFill>
            </a:endParaRPr>
          </a:p>
        </p:txBody>
      </p:sp>
      <p:sp>
        <p:nvSpPr>
          <p:cNvPr id="12" name="矩形 11">
            <a:extLst>
              <a:ext uri="{FF2B5EF4-FFF2-40B4-BE49-F238E27FC236}">
                <a16:creationId xmlns:a16="http://schemas.microsoft.com/office/drawing/2014/main" id="{ABAC3661-2E89-D346-9DCD-F710B3B1ABE2}"/>
              </a:ext>
            </a:extLst>
          </p:cNvPr>
          <p:cNvSpPr/>
          <p:nvPr/>
        </p:nvSpPr>
        <p:spPr>
          <a:xfrm>
            <a:off x="35546" y="5283290"/>
            <a:ext cx="2544286" cy="830997"/>
          </a:xfrm>
          <a:prstGeom prst="rect">
            <a:avLst/>
          </a:prstGeom>
        </p:spPr>
        <p:txBody>
          <a:bodyPr wrap="none">
            <a:spAutoFit/>
          </a:bodyPr>
          <a:lstStyle/>
          <a:p>
            <a:r>
              <a:rPr lang="en-US" altLang="zh-CN" sz="2400" b="1" dirty="0">
                <a:latin typeface="Times New Roman" panose="02020603050405020304" pitchFamily="18" charset="0"/>
                <a:cs typeface="Times New Roman" panose="02020603050405020304" pitchFamily="18" charset="0"/>
              </a:rPr>
              <a:t>4,602 Classes</a:t>
            </a:r>
          </a:p>
          <a:p>
            <a:r>
              <a:rPr lang="en-US" altLang="zh-CN" sz="2400" b="1" dirty="0">
                <a:latin typeface="Times New Roman" panose="02020603050405020304" pitchFamily="18" charset="0"/>
                <a:cs typeface="Times New Roman" panose="02020603050405020304" pitchFamily="18" charset="0"/>
              </a:rPr>
              <a:t>129,214 Sentences</a:t>
            </a:r>
            <a:endParaRPr lang="zh-CN" altLang="en-US" sz="2400" dirty="0"/>
          </a:p>
        </p:txBody>
      </p:sp>
    </p:spTree>
    <p:extLst>
      <p:ext uri="{BB962C8B-B14F-4D97-AF65-F5344CB8AC3E}">
        <p14:creationId xmlns:p14="http://schemas.microsoft.com/office/powerpoint/2010/main" val="21142454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37" grpId="0"/>
      <p:bldP spid="38" grpId="0"/>
      <p:bldP spid="45" grpId="0"/>
      <p:bldP spid="48" grpId="0"/>
      <p:bldP spid="5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AF0C4C5-D05C-7B43-BD55-A8A6579D78B0}"/>
              </a:ext>
            </a:extLst>
          </p:cNvPr>
          <p:cNvSpPr txBox="1"/>
          <p:nvPr/>
        </p:nvSpPr>
        <p:spPr>
          <a:xfrm>
            <a:off x="1" y="253930"/>
            <a:ext cx="3695371"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Search with Google</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8D7B730-82D7-194E-B888-3A3E3885E3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161755"/>
            <a:ext cx="5029199" cy="4929077"/>
          </a:xfrm>
          <a:prstGeom prst="rect">
            <a:avLst/>
          </a:prstGeom>
        </p:spPr>
      </p:pic>
      <p:pic>
        <p:nvPicPr>
          <p:cNvPr id="9" name="图片 8">
            <a:extLst>
              <a:ext uri="{FF2B5EF4-FFF2-40B4-BE49-F238E27FC236}">
                <a16:creationId xmlns:a16="http://schemas.microsoft.com/office/drawing/2014/main" id="{F9849202-F463-FF4D-A9A7-6DBB1A84A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9000" y="2942632"/>
            <a:ext cx="6223000" cy="1282700"/>
          </a:xfrm>
          <a:prstGeom prst="rect">
            <a:avLst/>
          </a:prstGeom>
        </p:spPr>
      </p:pic>
      <p:sp>
        <p:nvSpPr>
          <p:cNvPr id="11" name="右箭头 10">
            <a:extLst>
              <a:ext uri="{FF2B5EF4-FFF2-40B4-BE49-F238E27FC236}">
                <a16:creationId xmlns:a16="http://schemas.microsoft.com/office/drawing/2014/main" id="{81D1EBB3-DE17-7243-B6C5-B5CA7355036B}"/>
              </a:ext>
            </a:extLst>
          </p:cNvPr>
          <p:cNvSpPr/>
          <p:nvPr/>
        </p:nvSpPr>
        <p:spPr>
          <a:xfrm>
            <a:off x="5164810" y="2942632"/>
            <a:ext cx="668580" cy="1017696"/>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85188383-1CF7-EF49-9C08-8392DD1ACA9D}"/>
              </a:ext>
            </a:extLst>
          </p:cNvPr>
          <p:cNvSpPr/>
          <p:nvPr/>
        </p:nvSpPr>
        <p:spPr>
          <a:xfrm>
            <a:off x="5360002" y="1183118"/>
            <a:ext cx="6780702" cy="1200329"/>
          </a:xfrm>
          <a:prstGeom prst="rect">
            <a:avLst/>
          </a:prstGeom>
        </p:spPr>
        <p:txBody>
          <a:bodyPr wrap="none">
            <a:spAutoFit/>
          </a:bodyPr>
          <a:lstStyle/>
          <a:p>
            <a:pPr algn="ctr"/>
            <a:r>
              <a:rPr lang="en-US" altLang="zh-CN" sz="3600" b="1" dirty="0">
                <a:solidFill>
                  <a:srgbClr val="FF0000"/>
                </a:solidFill>
                <a:latin typeface="Times New Roman" panose="02020603050405020304" pitchFamily="18" charset="0"/>
                <a:cs typeface="Times New Roman" panose="02020603050405020304" pitchFamily="18" charset="0"/>
              </a:rPr>
              <a:t>Matching by Keywords</a:t>
            </a:r>
          </a:p>
          <a:p>
            <a:pPr algn="ctr"/>
            <a:r>
              <a:rPr lang="en-US" altLang="zh-CN" sz="3600" b="1" dirty="0">
                <a:solidFill>
                  <a:srgbClr val="FF0000"/>
                </a:solidFill>
                <a:latin typeface="Times New Roman" panose="02020603050405020304" pitchFamily="18" charset="0"/>
                <a:cs typeface="Times New Roman" panose="02020603050405020304" pitchFamily="18" charset="0"/>
              </a:rPr>
              <a:t>Relevant descriptions are missing</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22183931-29B0-2B4E-A547-9C5F97D57B65}"/>
              </a:ext>
            </a:extLst>
          </p:cNvPr>
          <p:cNvSpPr/>
          <p:nvPr/>
        </p:nvSpPr>
        <p:spPr>
          <a:xfrm>
            <a:off x="5462594" y="4784517"/>
            <a:ext cx="6678110" cy="646331"/>
          </a:xfrm>
          <a:prstGeom prst="rect">
            <a:avLst/>
          </a:prstGeom>
        </p:spPr>
        <p:txBody>
          <a:bodyPr wrap="none">
            <a:spAutoFit/>
          </a:bodyPr>
          <a:lstStyle/>
          <a:p>
            <a:r>
              <a:rPr lang="en-US" altLang="zh-CN" sz="3600" b="1" dirty="0">
                <a:solidFill>
                  <a:srgbClr val="FF0000"/>
                </a:solidFill>
                <a:latin typeface="Times New Roman" panose="02020603050405020304" pitchFamily="18" charset="0"/>
                <a:cs typeface="Times New Roman" panose="02020603050405020304" pitchFamily="18" charset="0"/>
              </a:rPr>
              <a:t>Not designed for summarization!</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58209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AAF0C4C5-D05C-7B43-BD55-A8A6579D78B0}"/>
              </a:ext>
            </a:extLst>
          </p:cNvPr>
          <p:cNvSpPr txBox="1"/>
          <p:nvPr/>
        </p:nvSpPr>
        <p:spPr>
          <a:xfrm>
            <a:off x="0" y="256394"/>
            <a:ext cx="4595874"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Use Text Summarization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9334E2CC-87B5-4843-BEC7-F11BE17160FC}"/>
              </a:ext>
            </a:extLst>
          </p:cNvPr>
          <p:cNvPicPr>
            <a:picLocks noChangeAspect="1"/>
          </p:cNvPicPr>
          <p:nvPr/>
        </p:nvPicPr>
        <p:blipFill>
          <a:blip r:embed="rId3"/>
          <a:stretch>
            <a:fillRect/>
          </a:stretch>
        </p:blipFill>
        <p:spPr>
          <a:xfrm>
            <a:off x="83937" y="1199406"/>
            <a:ext cx="5417961" cy="4710718"/>
          </a:xfrm>
          <a:prstGeom prst="rect">
            <a:avLst/>
          </a:prstGeom>
        </p:spPr>
      </p:pic>
      <p:sp>
        <p:nvSpPr>
          <p:cNvPr id="12" name="右箭头 11">
            <a:extLst>
              <a:ext uri="{FF2B5EF4-FFF2-40B4-BE49-F238E27FC236}">
                <a16:creationId xmlns:a16="http://schemas.microsoft.com/office/drawing/2014/main" id="{26A2B2FC-83CE-5A41-BD8F-686124768D3B}"/>
              </a:ext>
            </a:extLst>
          </p:cNvPr>
          <p:cNvSpPr/>
          <p:nvPr/>
        </p:nvSpPr>
        <p:spPr>
          <a:xfrm>
            <a:off x="5571641" y="2920152"/>
            <a:ext cx="668580" cy="1017696"/>
          </a:xfrm>
          <a:prstGeom prst="rightArrow">
            <a:avLst/>
          </a:prstGeom>
          <a:solidFill>
            <a:srgbClr val="FF0000">
              <a:alpha val="4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3" name="图片 12">
            <a:extLst>
              <a:ext uri="{FF2B5EF4-FFF2-40B4-BE49-F238E27FC236}">
                <a16:creationId xmlns:a16="http://schemas.microsoft.com/office/drawing/2014/main" id="{B568F8CC-CC97-4749-AE1F-0D4AE74ABCB1}"/>
              </a:ext>
            </a:extLst>
          </p:cNvPr>
          <p:cNvPicPr>
            <a:picLocks noChangeAspect="1"/>
          </p:cNvPicPr>
          <p:nvPr/>
        </p:nvPicPr>
        <p:blipFill rotWithShape="1">
          <a:blip r:embed="rId4"/>
          <a:srcRect t="2772" r="1418" b="3896"/>
          <a:stretch/>
        </p:blipFill>
        <p:spPr>
          <a:xfrm>
            <a:off x="6309965" y="2231135"/>
            <a:ext cx="5083459" cy="3108961"/>
          </a:xfrm>
          <a:prstGeom prst="rect">
            <a:avLst/>
          </a:prstGeom>
        </p:spPr>
      </p:pic>
      <p:sp>
        <p:nvSpPr>
          <p:cNvPr id="6" name="矩形 5">
            <a:extLst>
              <a:ext uri="{FF2B5EF4-FFF2-40B4-BE49-F238E27FC236}">
                <a16:creationId xmlns:a16="http://schemas.microsoft.com/office/drawing/2014/main" id="{85188383-1CF7-EF49-9C08-8392DD1ACA9D}"/>
              </a:ext>
            </a:extLst>
          </p:cNvPr>
          <p:cNvSpPr/>
          <p:nvPr/>
        </p:nvSpPr>
        <p:spPr>
          <a:xfrm>
            <a:off x="5377854" y="1067707"/>
            <a:ext cx="6857648" cy="1200329"/>
          </a:xfrm>
          <a:prstGeom prst="rect">
            <a:avLst/>
          </a:prstGeom>
        </p:spPr>
        <p:txBody>
          <a:bodyPr wrap="none">
            <a:spAutoFit/>
          </a:bodyPr>
          <a:lstStyle/>
          <a:p>
            <a:pPr algn="ctr"/>
            <a:r>
              <a:rPr lang="en-US" altLang="zh-CN" sz="3600" b="1" dirty="0">
                <a:solidFill>
                  <a:srgbClr val="FF0000"/>
                </a:solidFill>
                <a:latin typeface="Times New Roman" panose="02020603050405020304" pitchFamily="18" charset="0"/>
                <a:cs typeface="Times New Roman" panose="02020603050405020304" pitchFamily="18" charset="0"/>
              </a:rPr>
              <a:t>Sentence selection by importance</a:t>
            </a:r>
          </a:p>
          <a:p>
            <a:pPr algn="ctr"/>
            <a:r>
              <a:rPr lang="en-US" altLang="zh-CN" sz="3600" b="1" dirty="0">
                <a:solidFill>
                  <a:srgbClr val="FF0000"/>
                </a:solidFill>
                <a:latin typeface="Times New Roman" panose="02020603050405020304" pitchFamily="18" charset="0"/>
                <a:cs typeface="Times New Roman" panose="02020603050405020304" pitchFamily="18" charset="0"/>
              </a:rPr>
              <a:t>Relevant descriptions are missing</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85188383-1CF7-EF49-9C08-8392DD1ACA9D}"/>
              </a:ext>
            </a:extLst>
          </p:cNvPr>
          <p:cNvSpPr/>
          <p:nvPr/>
        </p:nvSpPr>
        <p:spPr>
          <a:xfrm>
            <a:off x="6096000" y="5257028"/>
            <a:ext cx="6096000" cy="646331"/>
          </a:xfrm>
          <a:prstGeom prst="rect">
            <a:avLst/>
          </a:prstGeom>
        </p:spPr>
        <p:txBody>
          <a:bodyPr wrap="square">
            <a:spAutoFit/>
          </a:bodyPr>
          <a:lstStyle/>
          <a:p>
            <a:pPr algn="ctr"/>
            <a:r>
              <a:rPr lang="en-US" altLang="zh-CN" sz="3600" b="1" dirty="0">
                <a:solidFill>
                  <a:srgbClr val="FF0000"/>
                </a:solidFill>
                <a:latin typeface="Times New Roman" panose="02020603050405020304" pitchFamily="18" charset="0"/>
                <a:cs typeface="Times New Roman" panose="02020603050405020304" pitchFamily="18" charset="0"/>
              </a:rPr>
              <a:t>Not query specific!</a:t>
            </a:r>
            <a:endParaRPr lang="zh-CN" altLang="en-US" sz="3600" b="1" dirty="0">
              <a:solidFill>
                <a:srgbClr val="FF0000"/>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D96D758B-3287-7743-972A-137F9412C938}"/>
              </a:ext>
            </a:extLst>
          </p:cNvPr>
          <p:cNvSpPr/>
          <p:nvPr/>
        </p:nvSpPr>
        <p:spPr>
          <a:xfrm>
            <a:off x="1672257" y="5806696"/>
            <a:ext cx="2412840" cy="461665"/>
          </a:xfrm>
          <a:prstGeom prst="rect">
            <a:avLst/>
          </a:prstGeom>
        </p:spPr>
        <p:txBody>
          <a:bodyPr wrap="none">
            <a:spAutoFit/>
          </a:bodyPr>
          <a:lstStyle/>
          <a:p>
            <a:r>
              <a:rPr lang="en-US" altLang="zh-CN" sz="2400" b="1" dirty="0" err="1" smtClean="0">
                <a:solidFill>
                  <a:srgbClr val="FF0000"/>
                </a:solidFill>
                <a:latin typeface="Times New Roman" panose="02020603050405020304" pitchFamily="18" charset="0"/>
                <a:cs typeface="Times New Roman" panose="02020603050405020304" pitchFamily="18" charset="0"/>
              </a:rPr>
              <a:t>java.nio.file.Files</a:t>
            </a:r>
            <a:endParaRPr lang="zh-CN" altLang="en-US" sz="2400" dirty="0">
              <a:solidFill>
                <a:srgbClr val="FF0000"/>
              </a:solidFill>
            </a:endParaRPr>
          </a:p>
        </p:txBody>
      </p:sp>
    </p:spTree>
    <p:extLst>
      <p:ext uri="{BB962C8B-B14F-4D97-AF65-F5344CB8AC3E}">
        <p14:creationId xmlns:p14="http://schemas.microsoft.com/office/powerpoint/2010/main" val="2711791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6" grpId="0"/>
      <p:bldP spid="7"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ACF751B0-56A8-45AC-BFE8-ED77B96ED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6096" y="1741638"/>
            <a:ext cx="6413920" cy="4614057"/>
          </a:xfrm>
          <a:prstGeom prst="rect">
            <a:avLst/>
          </a:prstGeom>
          <a:ln>
            <a:noFill/>
          </a:ln>
          <a:effectLst>
            <a:outerShdw blurRad="292100" dist="139700" dir="2700000" algn="tl" rotWithShape="0">
              <a:srgbClr val="333333">
                <a:alpha val="65000"/>
              </a:srgbClr>
            </a:outerShdw>
          </a:effectLst>
        </p:spPr>
      </p:pic>
      <p:sp>
        <p:nvSpPr>
          <p:cNvPr id="17" name="矩形 16">
            <a:extLst>
              <a:ext uri="{FF2B5EF4-FFF2-40B4-BE49-F238E27FC236}">
                <a16:creationId xmlns:a16="http://schemas.microsoft.com/office/drawing/2014/main" id="{88F069EC-46D6-4AA1-9ACD-DA734A6035D5}"/>
              </a:ext>
            </a:extLst>
          </p:cNvPr>
          <p:cNvSpPr/>
          <p:nvPr/>
        </p:nvSpPr>
        <p:spPr>
          <a:xfrm>
            <a:off x="23003" y="1037626"/>
            <a:ext cx="12168997" cy="707886"/>
          </a:xfrm>
          <a:prstGeom prst="rect">
            <a:avLst/>
          </a:prstGeom>
        </p:spPr>
        <p:txBody>
          <a:bodyPr wrap="square">
            <a:spAutoFit/>
          </a:bodyPr>
          <a:lstStyle/>
          <a:p>
            <a:pPr algn="ctr"/>
            <a:r>
              <a:rPr lang="en-US" altLang="zh-CN" sz="4000" b="1" dirty="0">
                <a:solidFill>
                  <a:srgbClr val="FF0000"/>
                </a:solidFill>
                <a:latin typeface="Times New Roman" panose="02020603050405020304" pitchFamily="18" charset="0"/>
                <a:cs typeface="Times New Roman" panose="02020603050405020304" pitchFamily="18" charset="0"/>
              </a:rPr>
              <a:t>Extractive Summaries for API classes</a:t>
            </a:r>
            <a:endParaRPr lang="en-US" altLang="zh-CN" sz="4000" dirty="0">
              <a:solidFill>
                <a:srgbClr val="FF0000"/>
              </a:solidFill>
              <a:latin typeface="Kaiti SC" charset="-122"/>
              <a:ea typeface="Kaiti SC" charset="-122"/>
            </a:endParaRPr>
          </a:p>
        </p:txBody>
      </p:sp>
      <p:sp>
        <p:nvSpPr>
          <p:cNvPr id="3" name="矩形 2">
            <a:extLst>
              <a:ext uri="{FF2B5EF4-FFF2-40B4-BE49-F238E27FC236}">
                <a16:creationId xmlns:a16="http://schemas.microsoft.com/office/drawing/2014/main" id="{5605C8B8-69F5-4FA8-8F6A-AE27353D62F6}"/>
              </a:ext>
            </a:extLst>
          </p:cNvPr>
          <p:cNvSpPr/>
          <p:nvPr/>
        </p:nvSpPr>
        <p:spPr>
          <a:xfrm>
            <a:off x="2636096" y="2099769"/>
            <a:ext cx="6279304" cy="8662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2E6DB7E2-B8BD-4A93-BF33-1A88DCC496C6}"/>
              </a:ext>
            </a:extLst>
          </p:cNvPr>
          <p:cNvSpPr/>
          <p:nvPr/>
        </p:nvSpPr>
        <p:spPr>
          <a:xfrm>
            <a:off x="2769446" y="3371734"/>
            <a:ext cx="6145954" cy="1512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D8DA8FC-D04C-48CC-8855-B34237ADCB5F}"/>
              </a:ext>
            </a:extLst>
          </p:cNvPr>
          <p:cNvSpPr/>
          <p:nvPr/>
        </p:nvSpPr>
        <p:spPr>
          <a:xfrm>
            <a:off x="2743200" y="4370133"/>
            <a:ext cx="6038850" cy="1512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6F205DCC-3BC4-4F8F-98AA-C10A277B9E9D}"/>
              </a:ext>
            </a:extLst>
          </p:cNvPr>
          <p:cNvSpPr/>
          <p:nvPr/>
        </p:nvSpPr>
        <p:spPr>
          <a:xfrm>
            <a:off x="2743201" y="5365121"/>
            <a:ext cx="6172200" cy="1512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6D958D11-9B11-4B33-A55E-03E6D1672012}"/>
              </a:ext>
            </a:extLst>
          </p:cNvPr>
          <p:cNvCxnSpPr>
            <a:cxnSpLocks/>
            <a:stCxn id="7" idx="1"/>
          </p:cNvCxnSpPr>
          <p:nvPr/>
        </p:nvCxnSpPr>
        <p:spPr>
          <a:xfrm flipH="1">
            <a:off x="1697005" y="3447334"/>
            <a:ext cx="1072441" cy="524959"/>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422F175-5F7A-4D4C-8048-857A0267AF3C}"/>
              </a:ext>
            </a:extLst>
          </p:cNvPr>
          <p:cNvCxnSpPr>
            <a:cxnSpLocks/>
            <a:stCxn id="8" idx="1"/>
          </p:cNvCxnSpPr>
          <p:nvPr/>
        </p:nvCxnSpPr>
        <p:spPr>
          <a:xfrm flipH="1" flipV="1">
            <a:off x="1652338" y="4256011"/>
            <a:ext cx="1090862" cy="189722"/>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2952046-DEBC-4EF0-917C-7444711DCE85}"/>
              </a:ext>
            </a:extLst>
          </p:cNvPr>
          <p:cNvCxnSpPr>
            <a:cxnSpLocks/>
            <a:stCxn id="9" idx="1"/>
          </p:cNvCxnSpPr>
          <p:nvPr/>
        </p:nvCxnSpPr>
        <p:spPr>
          <a:xfrm flipH="1" flipV="1">
            <a:off x="1684421" y="4601463"/>
            <a:ext cx="1058780" cy="83925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0EDF5E5-529C-45BF-B154-F7B0A1226D6F}"/>
              </a:ext>
            </a:extLst>
          </p:cNvPr>
          <p:cNvCxnSpPr/>
          <p:nvPr/>
        </p:nvCxnSpPr>
        <p:spPr>
          <a:xfrm>
            <a:off x="1668379" y="3603457"/>
            <a:ext cx="0" cy="126000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7346B14-8AC1-41F0-A32E-942A7286268E}"/>
              </a:ext>
            </a:extLst>
          </p:cNvPr>
          <p:cNvSpPr/>
          <p:nvPr/>
        </p:nvSpPr>
        <p:spPr>
          <a:xfrm>
            <a:off x="85643" y="3837504"/>
            <a:ext cx="1443786" cy="72000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Relevant </a:t>
            </a:r>
          </a:p>
          <a:p>
            <a:pPr algn="ctr"/>
            <a:r>
              <a:rPr lang="en-US" altLang="zh-CN" sz="2400" b="1" dirty="0">
                <a:solidFill>
                  <a:srgbClr val="FF0000"/>
                </a:solidFill>
                <a:latin typeface="Times New Roman" panose="02020603050405020304" pitchFamily="18" charset="0"/>
                <a:cs typeface="Times New Roman" panose="02020603050405020304" pitchFamily="18" charset="0"/>
              </a:rPr>
              <a:t>Methods</a:t>
            </a:r>
          </a:p>
        </p:txBody>
      </p:sp>
      <p:sp>
        <p:nvSpPr>
          <p:cNvPr id="23" name="标注: 线形(带边框和强调线) 22">
            <a:extLst>
              <a:ext uri="{FF2B5EF4-FFF2-40B4-BE49-F238E27FC236}">
                <a16:creationId xmlns:a16="http://schemas.microsoft.com/office/drawing/2014/main" id="{6CB082AE-BC3F-4153-931E-924F7240C539}"/>
              </a:ext>
            </a:extLst>
          </p:cNvPr>
          <p:cNvSpPr/>
          <p:nvPr/>
        </p:nvSpPr>
        <p:spPr>
          <a:xfrm>
            <a:off x="10019966" y="1941336"/>
            <a:ext cx="2032125" cy="1122475"/>
          </a:xfrm>
          <a:prstGeom prst="accentBorderCallout1">
            <a:avLst>
              <a:gd name="adj1" fmla="val 45904"/>
              <a:gd name="adj2" fmla="val -8333"/>
              <a:gd name="adj3" fmla="val 53644"/>
              <a:gd name="adj4" fmla="val -50996"/>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Relevant</a:t>
            </a:r>
          </a:p>
          <a:p>
            <a:pPr algn="ctr"/>
            <a:r>
              <a:rPr lang="en-US" altLang="zh-CN" sz="2400" b="1" dirty="0">
                <a:solidFill>
                  <a:srgbClr val="FF0000"/>
                </a:solidFill>
                <a:latin typeface="Times New Roman" panose="02020603050405020304" pitchFamily="18" charset="0"/>
                <a:cs typeface="Times New Roman" panose="02020603050405020304" pitchFamily="18" charset="0"/>
              </a:rPr>
              <a:t>Class Description</a:t>
            </a:r>
          </a:p>
        </p:txBody>
      </p:sp>
      <p:cxnSp>
        <p:nvCxnSpPr>
          <p:cNvPr id="25" name="直接连接符 24">
            <a:extLst>
              <a:ext uri="{FF2B5EF4-FFF2-40B4-BE49-F238E27FC236}">
                <a16:creationId xmlns:a16="http://schemas.microsoft.com/office/drawing/2014/main" id="{050E81E1-2D46-4568-B280-2823559DBC38}"/>
              </a:ext>
            </a:extLst>
          </p:cNvPr>
          <p:cNvCxnSpPr>
            <a:cxnSpLocks/>
          </p:cNvCxnSpPr>
          <p:nvPr/>
        </p:nvCxnSpPr>
        <p:spPr>
          <a:xfrm flipH="1" flipV="1">
            <a:off x="8915400" y="3837505"/>
            <a:ext cx="1072848" cy="621077"/>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08292D6-9A46-4B70-89F9-928CC7719365}"/>
              </a:ext>
            </a:extLst>
          </p:cNvPr>
          <p:cNvCxnSpPr>
            <a:cxnSpLocks/>
            <a:endCxn id="31" idx="3"/>
          </p:cNvCxnSpPr>
          <p:nvPr/>
        </p:nvCxnSpPr>
        <p:spPr>
          <a:xfrm flipH="1">
            <a:off x="8915400" y="4742613"/>
            <a:ext cx="1072848" cy="193535"/>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91C2AAC9-F8EF-4FC2-8A71-3428F9A71CB3}"/>
              </a:ext>
            </a:extLst>
          </p:cNvPr>
          <p:cNvCxnSpPr>
            <a:cxnSpLocks/>
            <a:stCxn id="32" idx="3"/>
          </p:cNvCxnSpPr>
          <p:nvPr/>
        </p:nvCxnSpPr>
        <p:spPr>
          <a:xfrm flipV="1">
            <a:off x="8915400" y="5083561"/>
            <a:ext cx="1072848" cy="83267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CF686F30-B16B-4B06-BE89-58A9BD731617}"/>
              </a:ext>
            </a:extLst>
          </p:cNvPr>
          <p:cNvSpPr/>
          <p:nvPr/>
        </p:nvSpPr>
        <p:spPr>
          <a:xfrm>
            <a:off x="10062702" y="4163324"/>
            <a:ext cx="1989389" cy="115995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FF0000"/>
                </a:solidFill>
                <a:latin typeface="Times New Roman" panose="02020603050405020304" pitchFamily="18" charset="0"/>
                <a:cs typeface="Times New Roman" panose="02020603050405020304" pitchFamily="18" charset="0"/>
              </a:rPr>
              <a:t>Relevant</a:t>
            </a:r>
          </a:p>
          <a:p>
            <a:pPr algn="ctr"/>
            <a:r>
              <a:rPr lang="en-US" altLang="zh-CN" sz="2400" b="1" dirty="0">
                <a:solidFill>
                  <a:srgbClr val="FF0000"/>
                </a:solidFill>
                <a:latin typeface="Times New Roman" panose="02020603050405020304" pitchFamily="18" charset="0"/>
                <a:cs typeface="Times New Roman" panose="02020603050405020304" pitchFamily="18" charset="0"/>
              </a:rPr>
              <a:t>Method Description</a:t>
            </a:r>
            <a:endParaRPr lang="zh-CN" altLang="en-US" sz="2400" b="1" dirty="0">
              <a:solidFill>
                <a:srgbClr val="FF0000"/>
              </a:solidFill>
              <a:latin typeface="Times New Roman" panose="02020603050405020304" pitchFamily="18" charset="0"/>
              <a:cs typeface="Times New Roman" panose="02020603050405020304" pitchFamily="18" charset="0"/>
            </a:endParaRPr>
          </a:p>
        </p:txBody>
      </p:sp>
      <p:cxnSp>
        <p:nvCxnSpPr>
          <p:cNvPr id="29" name="直接连接符 28">
            <a:extLst>
              <a:ext uri="{FF2B5EF4-FFF2-40B4-BE49-F238E27FC236}">
                <a16:creationId xmlns:a16="http://schemas.microsoft.com/office/drawing/2014/main" id="{0DEDD200-24BD-45D5-B6C4-0C74C8EBDEF6}"/>
              </a:ext>
            </a:extLst>
          </p:cNvPr>
          <p:cNvCxnSpPr/>
          <p:nvPr/>
        </p:nvCxnSpPr>
        <p:spPr>
          <a:xfrm>
            <a:off x="9989104" y="4105121"/>
            <a:ext cx="0" cy="126000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AB85C52-A208-4A20-939B-9CEDF9849637}"/>
              </a:ext>
            </a:extLst>
          </p:cNvPr>
          <p:cNvSpPr/>
          <p:nvPr/>
        </p:nvSpPr>
        <p:spPr>
          <a:xfrm>
            <a:off x="3200401" y="3594967"/>
            <a:ext cx="5714999" cy="72483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685B33AE-9E26-44FD-8E82-7B64BEC2D5E8}"/>
              </a:ext>
            </a:extLst>
          </p:cNvPr>
          <p:cNvSpPr/>
          <p:nvPr/>
        </p:nvSpPr>
        <p:spPr>
          <a:xfrm>
            <a:off x="3200401" y="4557504"/>
            <a:ext cx="5714999" cy="75728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C0C5F360-C08F-4FAE-A8BD-8FB99E69462B}"/>
              </a:ext>
            </a:extLst>
          </p:cNvPr>
          <p:cNvSpPr/>
          <p:nvPr/>
        </p:nvSpPr>
        <p:spPr>
          <a:xfrm>
            <a:off x="3200401" y="5552491"/>
            <a:ext cx="5714999" cy="727488"/>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AF0C4C5-D05C-7B43-BD55-A8A6579D78B0}"/>
              </a:ext>
            </a:extLst>
          </p:cNvPr>
          <p:cNvSpPr txBox="1"/>
          <p:nvPr/>
        </p:nvSpPr>
        <p:spPr>
          <a:xfrm>
            <a:off x="0" y="256394"/>
            <a:ext cx="6372065"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Query Specific API Summarization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9C7B9D0-82B9-F049-9D39-7F47405B2293}"/>
              </a:ext>
            </a:extLst>
          </p:cNvPr>
          <p:cNvSpPr/>
          <p:nvPr/>
        </p:nvSpPr>
        <p:spPr>
          <a:xfrm>
            <a:off x="116639" y="1984402"/>
            <a:ext cx="2300630" cy="1200329"/>
          </a:xfrm>
          <a:prstGeom prst="rect">
            <a:avLst/>
          </a:prstGeom>
        </p:spPr>
        <p:txBody>
          <a:bodyPr wrap="none">
            <a:spAutoFit/>
          </a:bodyPr>
          <a:lstStyle/>
          <a:p>
            <a:r>
              <a:rPr lang="en-US" altLang="zh-CN" sz="3600" dirty="0">
                <a:latin typeface="Times New Roman" panose="02020603050405020304" pitchFamily="18" charset="0"/>
                <a:cs typeface="Times New Roman" panose="02020603050405020304" pitchFamily="18" charset="0"/>
              </a:rPr>
              <a:t>3 methods</a:t>
            </a:r>
          </a:p>
          <a:p>
            <a:r>
              <a:rPr lang="en-US" altLang="zh-CN" sz="3600" dirty="0">
                <a:latin typeface="Times New Roman" panose="02020603050405020304" pitchFamily="18" charset="0"/>
                <a:cs typeface="Times New Roman" panose="02020603050405020304" pitchFamily="18" charset="0"/>
              </a:rPr>
              <a:t>8 sentences</a:t>
            </a:r>
            <a:endParaRPr lang="zh-CN" altLang="en-US" sz="3600" dirty="0"/>
          </a:p>
        </p:txBody>
      </p:sp>
    </p:spTree>
    <p:extLst>
      <p:ext uri="{BB962C8B-B14F-4D97-AF65-F5344CB8AC3E}">
        <p14:creationId xmlns:p14="http://schemas.microsoft.com/office/powerpoint/2010/main" val="1176498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fill="hold"/>
                                        <p:tgtEl>
                                          <p:spTgt spid="3"/>
                                        </p:tgtEl>
                                        <p:attrNameLst>
                                          <p:attrName>ppt_x</p:attrName>
                                        </p:attrNameLst>
                                      </p:cBhvr>
                                      <p:tavLst>
                                        <p:tav tm="0">
                                          <p:val>
                                            <p:strVal val="0-#ppt_w/2"/>
                                          </p:val>
                                        </p:tav>
                                        <p:tav tm="100000">
                                          <p:val>
                                            <p:strVal val="#ppt_x"/>
                                          </p:val>
                                        </p:tav>
                                      </p:tavLst>
                                    </p:anim>
                                    <p:anim calcmode="lin" valueType="num">
                                      <p:cBhvr additive="base">
                                        <p:cTn id="8" dur="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250" fill="hold"/>
                                        <p:tgtEl>
                                          <p:spTgt spid="23"/>
                                        </p:tgtEl>
                                        <p:attrNameLst>
                                          <p:attrName>ppt_x</p:attrName>
                                        </p:attrNameLst>
                                      </p:cBhvr>
                                      <p:tavLst>
                                        <p:tav tm="0">
                                          <p:val>
                                            <p:strVal val="0-#ppt_w/2"/>
                                          </p:val>
                                        </p:tav>
                                        <p:tav tm="100000">
                                          <p:val>
                                            <p:strVal val="#ppt_x"/>
                                          </p:val>
                                        </p:tav>
                                      </p:tavLst>
                                    </p:anim>
                                    <p:anim calcmode="lin" valueType="num">
                                      <p:cBhvr additive="base">
                                        <p:cTn id="12" dur="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1+#ppt_w/2"/>
                                          </p:val>
                                        </p:tav>
                                        <p:tav tm="100000">
                                          <p:val>
                                            <p:strVal val="#ppt_x"/>
                                          </p:val>
                                        </p:tav>
                                      </p:tavLst>
                                    </p:anim>
                                    <p:anim calcmode="lin" valueType="num">
                                      <p:cBhvr additive="base">
                                        <p:cTn id="18" dur="25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50" fill="hold"/>
                                        <p:tgtEl>
                                          <p:spTgt spid="7"/>
                                        </p:tgtEl>
                                        <p:attrNameLst>
                                          <p:attrName>ppt_x</p:attrName>
                                        </p:attrNameLst>
                                      </p:cBhvr>
                                      <p:tavLst>
                                        <p:tav tm="0">
                                          <p:val>
                                            <p:strVal val="1+#ppt_w/2"/>
                                          </p:val>
                                        </p:tav>
                                        <p:tav tm="100000">
                                          <p:val>
                                            <p:strVal val="#ppt_x"/>
                                          </p:val>
                                        </p:tav>
                                      </p:tavLst>
                                    </p:anim>
                                    <p:anim calcmode="lin" valueType="num">
                                      <p:cBhvr additive="base">
                                        <p:cTn id="22" dur="250" fill="hold"/>
                                        <p:tgtEl>
                                          <p:spTgt spid="7"/>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250" fill="hold"/>
                                        <p:tgtEl>
                                          <p:spTgt spid="8"/>
                                        </p:tgtEl>
                                        <p:attrNameLst>
                                          <p:attrName>ppt_x</p:attrName>
                                        </p:attrNameLst>
                                      </p:cBhvr>
                                      <p:tavLst>
                                        <p:tav tm="0">
                                          <p:val>
                                            <p:strVal val="1+#ppt_w/2"/>
                                          </p:val>
                                        </p:tav>
                                        <p:tav tm="100000">
                                          <p:val>
                                            <p:strVal val="#ppt_x"/>
                                          </p:val>
                                        </p:tav>
                                      </p:tavLst>
                                    </p:anim>
                                    <p:anim calcmode="lin" valueType="num">
                                      <p:cBhvr additive="base">
                                        <p:cTn id="26" dur="250" fill="hold"/>
                                        <p:tgtEl>
                                          <p:spTgt spid="8"/>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250" fill="hold"/>
                                        <p:tgtEl>
                                          <p:spTgt spid="13"/>
                                        </p:tgtEl>
                                        <p:attrNameLst>
                                          <p:attrName>ppt_x</p:attrName>
                                        </p:attrNameLst>
                                      </p:cBhvr>
                                      <p:tavLst>
                                        <p:tav tm="0">
                                          <p:val>
                                            <p:strVal val="1+#ppt_w/2"/>
                                          </p:val>
                                        </p:tav>
                                        <p:tav tm="100000">
                                          <p:val>
                                            <p:strVal val="#ppt_x"/>
                                          </p:val>
                                        </p:tav>
                                      </p:tavLst>
                                    </p:anim>
                                    <p:anim calcmode="lin" valueType="num">
                                      <p:cBhvr additive="base">
                                        <p:cTn id="30" dur="250" fill="hold"/>
                                        <p:tgtEl>
                                          <p:spTgt spid="13"/>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250" fill="hold"/>
                                        <p:tgtEl>
                                          <p:spTgt spid="15"/>
                                        </p:tgtEl>
                                        <p:attrNameLst>
                                          <p:attrName>ppt_x</p:attrName>
                                        </p:attrNameLst>
                                      </p:cBhvr>
                                      <p:tavLst>
                                        <p:tav tm="0">
                                          <p:val>
                                            <p:strVal val="1+#ppt_w/2"/>
                                          </p:val>
                                        </p:tav>
                                        <p:tav tm="100000">
                                          <p:val>
                                            <p:strVal val="#ppt_x"/>
                                          </p:val>
                                        </p:tav>
                                      </p:tavLst>
                                    </p:anim>
                                    <p:anim calcmode="lin" valueType="num">
                                      <p:cBhvr additive="base">
                                        <p:cTn id="34" dur="250" fill="hold"/>
                                        <p:tgtEl>
                                          <p:spTgt spid="15"/>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50" fill="hold"/>
                                        <p:tgtEl>
                                          <p:spTgt spid="9"/>
                                        </p:tgtEl>
                                        <p:attrNameLst>
                                          <p:attrName>ppt_x</p:attrName>
                                        </p:attrNameLst>
                                      </p:cBhvr>
                                      <p:tavLst>
                                        <p:tav tm="0">
                                          <p:val>
                                            <p:strVal val="1+#ppt_w/2"/>
                                          </p:val>
                                        </p:tav>
                                        <p:tav tm="100000">
                                          <p:val>
                                            <p:strVal val="#ppt_x"/>
                                          </p:val>
                                        </p:tav>
                                      </p:tavLst>
                                    </p:anim>
                                    <p:anim calcmode="lin" valueType="num">
                                      <p:cBhvr additive="base">
                                        <p:cTn id="38" dur="250" fill="hold"/>
                                        <p:tgtEl>
                                          <p:spTgt spid="9"/>
                                        </p:tgtEl>
                                        <p:attrNameLst>
                                          <p:attrName>ppt_y</p:attrName>
                                        </p:attrNameLst>
                                      </p:cBhvr>
                                      <p:tavLst>
                                        <p:tav tm="0">
                                          <p:val>
                                            <p:strVal val="#ppt_y"/>
                                          </p:val>
                                        </p:tav>
                                        <p:tav tm="100000">
                                          <p:val>
                                            <p:strVal val="#ppt_y"/>
                                          </p:val>
                                        </p:tav>
                                      </p:tavLst>
                                    </p:anim>
                                  </p:childTnLst>
                                </p:cTn>
                              </p:par>
                              <p:par>
                                <p:cTn id="39" presetID="2" presetClass="entr" presetSubtype="2"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250" fill="hold"/>
                                        <p:tgtEl>
                                          <p:spTgt spid="21"/>
                                        </p:tgtEl>
                                        <p:attrNameLst>
                                          <p:attrName>ppt_x</p:attrName>
                                        </p:attrNameLst>
                                      </p:cBhvr>
                                      <p:tavLst>
                                        <p:tav tm="0">
                                          <p:val>
                                            <p:strVal val="1+#ppt_w/2"/>
                                          </p:val>
                                        </p:tav>
                                        <p:tav tm="100000">
                                          <p:val>
                                            <p:strVal val="#ppt_x"/>
                                          </p:val>
                                        </p:tav>
                                      </p:tavLst>
                                    </p:anim>
                                    <p:anim calcmode="lin" valueType="num">
                                      <p:cBhvr additive="base">
                                        <p:cTn id="42" dur="250" fill="hold"/>
                                        <p:tgtEl>
                                          <p:spTgt spid="21"/>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250" fill="hold"/>
                                        <p:tgtEl>
                                          <p:spTgt spid="22"/>
                                        </p:tgtEl>
                                        <p:attrNameLst>
                                          <p:attrName>ppt_x</p:attrName>
                                        </p:attrNameLst>
                                      </p:cBhvr>
                                      <p:tavLst>
                                        <p:tav tm="0">
                                          <p:val>
                                            <p:strVal val="1+#ppt_w/2"/>
                                          </p:val>
                                        </p:tav>
                                        <p:tav tm="100000">
                                          <p:val>
                                            <p:strVal val="#ppt_x"/>
                                          </p:val>
                                        </p:tav>
                                      </p:tavLst>
                                    </p:anim>
                                    <p:anim calcmode="lin" valueType="num">
                                      <p:cBhvr additive="base">
                                        <p:cTn id="46" dur="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anim calcmode="lin" valueType="num">
                                      <p:cBhvr additive="base">
                                        <p:cTn id="51" dur="250" fill="hold"/>
                                        <p:tgtEl>
                                          <p:spTgt spid="30"/>
                                        </p:tgtEl>
                                        <p:attrNameLst>
                                          <p:attrName>ppt_x</p:attrName>
                                        </p:attrNameLst>
                                      </p:cBhvr>
                                      <p:tavLst>
                                        <p:tav tm="0">
                                          <p:val>
                                            <p:strVal val="0-#ppt_w/2"/>
                                          </p:val>
                                        </p:tav>
                                        <p:tav tm="100000">
                                          <p:val>
                                            <p:strVal val="#ppt_x"/>
                                          </p:val>
                                        </p:tav>
                                      </p:tavLst>
                                    </p:anim>
                                    <p:anim calcmode="lin" valueType="num">
                                      <p:cBhvr additive="base">
                                        <p:cTn id="52" dur="250" fill="hold"/>
                                        <p:tgtEl>
                                          <p:spTgt spid="30"/>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additive="base">
                                        <p:cTn id="55" dur="250" fill="hold"/>
                                        <p:tgtEl>
                                          <p:spTgt spid="31"/>
                                        </p:tgtEl>
                                        <p:attrNameLst>
                                          <p:attrName>ppt_x</p:attrName>
                                        </p:attrNameLst>
                                      </p:cBhvr>
                                      <p:tavLst>
                                        <p:tav tm="0">
                                          <p:val>
                                            <p:strVal val="0-#ppt_w/2"/>
                                          </p:val>
                                        </p:tav>
                                        <p:tav tm="100000">
                                          <p:val>
                                            <p:strVal val="#ppt_x"/>
                                          </p:val>
                                        </p:tav>
                                      </p:tavLst>
                                    </p:anim>
                                    <p:anim calcmode="lin" valueType="num">
                                      <p:cBhvr additive="base">
                                        <p:cTn id="56" dur="250" fill="hold"/>
                                        <p:tgtEl>
                                          <p:spTgt spid="31"/>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250" fill="hold"/>
                                        <p:tgtEl>
                                          <p:spTgt spid="32"/>
                                        </p:tgtEl>
                                        <p:attrNameLst>
                                          <p:attrName>ppt_x</p:attrName>
                                        </p:attrNameLst>
                                      </p:cBhvr>
                                      <p:tavLst>
                                        <p:tav tm="0">
                                          <p:val>
                                            <p:strVal val="0-#ppt_w/2"/>
                                          </p:val>
                                        </p:tav>
                                        <p:tav tm="100000">
                                          <p:val>
                                            <p:strVal val="#ppt_x"/>
                                          </p:val>
                                        </p:tav>
                                      </p:tavLst>
                                    </p:anim>
                                    <p:anim calcmode="lin" valueType="num">
                                      <p:cBhvr additive="base">
                                        <p:cTn id="60" dur="250" fill="hold"/>
                                        <p:tgtEl>
                                          <p:spTgt spid="32"/>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250" fill="hold"/>
                                        <p:tgtEl>
                                          <p:spTgt spid="25"/>
                                        </p:tgtEl>
                                        <p:attrNameLst>
                                          <p:attrName>ppt_x</p:attrName>
                                        </p:attrNameLst>
                                      </p:cBhvr>
                                      <p:tavLst>
                                        <p:tav tm="0">
                                          <p:val>
                                            <p:strVal val="0-#ppt_w/2"/>
                                          </p:val>
                                        </p:tav>
                                        <p:tav tm="100000">
                                          <p:val>
                                            <p:strVal val="#ppt_x"/>
                                          </p:val>
                                        </p:tav>
                                      </p:tavLst>
                                    </p:anim>
                                    <p:anim calcmode="lin" valueType="num">
                                      <p:cBhvr additive="base">
                                        <p:cTn id="64" dur="250" fill="hold"/>
                                        <p:tgtEl>
                                          <p:spTgt spid="25"/>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 calcmode="lin" valueType="num">
                                      <p:cBhvr additive="base">
                                        <p:cTn id="67" dur="250" fill="hold"/>
                                        <p:tgtEl>
                                          <p:spTgt spid="26"/>
                                        </p:tgtEl>
                                        <p:attrNameLst>
                                          <p:attrName>ppt_x</p:attrName>
                                        </p:attrNameLst>
                                      </p:cBhvr>
                                      <p:tavLst>
                                        <p:tav tm="0">
                                          <p:val>
                                            <p:strVal val="0-#ppt_w/2"/>
                                          </p:val>
                                        </p:tav>
                                        <p:tav tm="100000">
                                          <p:val>
                                            <p:strVal val="#ppt_x"/>
                                          </p:val>
                                        </p:tav>
                                      </p:tavLst>
                                    </p:anim>
                                    <p:anim calcmode="lin" valueType="num">
                                      <p:cBhvr additive="base">
                                        <p:cTn id="68" dur="250" fill="hold"/>
                                        <p:tgtEl>
                                          <p:spTgt spid="26"/>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27"/>
                                        </p:tgtEl>
                                        <p:attrNameLst>
                                          <p:attrName>style.visibility</p:attrName>
                                        </p:attrNameLst>
                                      </p:cBhvr>
                                      <p:to>
                                        <p:strVal val="visible"/>
                                      </p:to>
                                    </p:set>
                                    <p:anim calcmode="lin" valueType="num">
                                      <p:cBhvr additive="base">
                                        <p:cTn id="71" dur="250" fill="hold"/>
                                        <p:tgtEl>
                                          <p:spTgt spid="27"/>
                                        </p:tgtEl>
                                        <p:attrNameLst>
                                          <p:attrName>ppt_x</p:attrName>
                                        </p:attrNameLst>
                                      </p:cBhvr>
                                      <p:tavLst>
                                        <p:tav tm="0">
                                          <p:val>
                                            <p:strVal val="0-#ppt_w/2"/>
                                          </p:val>
                                        </p:tav>
                                        <p:tav tm="100000">
                                          <p:val>
                                            <p:strVal val="#ppt_x"/>
                                          </p:val>
                                        </p:tav>
                                      </p:tavLst>
                                    </p:anim>
                                    <p:anim calcmode="lin" valueType="num">
                                      <p:cBhvr additive="base">
                                        <p:cTn id="72" dur="250" fill="hold"/>
                                        <p:tgtEl>
                                          <p:spTgt spid="2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additive="base">
                                        <p:cTn id="75" dur="250" fill="hold"/>
                                        <p:tgtEl>
                                          <p:spTgt spid="29"/>
                                        </p:tgtEl>
                                        <p:attrNameLst>
                                          <p:attrName>ppt_x</p:attrName>
                                        </p:attrNameLst>
                                      </p:cBhvr>
                                      <p:tavLst>
                                        <p:tav tm="0">
                                          <p:val>
                                            <p:strVal val="0-#ppt_w/2"/>
                                          </p:val>
                                        </p:tav>
                                        <p:tav tm="100000">
                                          <p:val>
                                            <p:strVal val="#ppt_x"/>
                                          </p:val>
                                        </p:tav>
                                      </p:tavLst>
                                    </p:anim>
                                    <p:anim calcmode="lin" valueType="num">
                                      <p:cBhvr additive="base">
                                        <p:cTn id="76" dur="250" fill="hold"/>
                                        <p:tgtEl>
                                          <p:spTgt spid="29"/>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250" fill="hold"/>
                                        <p:tgtEl>
                                          <p:spTgt spid="28"/>
                                        </p:tgtEl>
                                        <p:attrNameLst>
                                          <p:attrName>ppt_x</p:attrName>
                                        </p:attrNameLst>
                                      </p:cBhvr>
                                      <p:tavLst>
                                        <p:tav tm="0">
                                          <p:val>
                                            <p:strVal val="0-#ppt_w/2"/>
                                          </p:val>
                                        </p:tav>
                                        <p:tav tm="100000">
                                          <p:val>
                                            <p:strVal val="#ppt_x"/>
                                          </p:val>
                                        </p:tav>
                                      </p:tavLst>
                                    </p:anim>
                                    <p:anim calcmode="lin" valueType="num">
                                      <p:cBhvr additive="base">
                                        <p:cTn id="80" dur="250" fill="hold"/>
                                        <p:tgtEl>
                                          <p:spTgt spid="28"/>
                                        </p:tgtEl>
                                        <p:attrNameLst>
                                          <p:attrName>ppt_y</p:attrName>
                                        </p:attrNameLst>
                                      </p:cBhvr>
                                      <p:tavLst>
                                        <p:tav tm="0">
                                          <p:val>
                                            <p:strVal val="#ppt_y"/>
                                          </p:val>
                                        </p:tav>
                                        <p:tav tm="100000">
                                          <p:val>
                                            <p:strVal val="#ppt_y"/>
                                          </p:val>
                                        </p:tav>
                                      </p:tavLst>
                                    </p:anim>
                                  </p:childTnLst>
                                </p:cTn>
                              </p:par>
                            </p:childTnLst>
                          </p:cTn>
                        </p:par>
                        <p:par>
                          <p:cTn id="81" fill="hold">
                            <p:stCondLst>
                              <p:cond delay="250"/>
                            </p:stCondLst>
                            <p:childTnLst>
                              <p:par>
                                <p:cTn id="82" presetID="3" presetClass="entr" presetSubtype="10" fill="hold" grpId="0" nodeType="afterEffect">
                                  <p:stCondLst>
                                    <p:cond delay="0"/>
                                  </p:stCondLst>
                                  <p:childTnLst>
                                    <p:set>
                                      <p:cBhvr>
                                        <p:cTn id="83" dur="1" fill="hold">
                                          <p:stCondLst>
                                            <p:cond delay="0"/>
                                          </p:stCondLst>
                                        </p:cTn>
                                        <p:tgtEl>
                                          <p:spTgt spid="2"/>
                                        </p:tgtEl>
                                        <p:attrNameLst>
                                          <p:attrName>style.visibility</p:attrName>
                                        </p:attrNameLst>
                                      </p:cBhvr>
                                      <p:to>
                                        <p:strVal val="visible"/>
                                      </p:to>
                                    </p:set>
                                    <p:animEffect transition="in" filter="blinds(horizontal)">
                                      <p:cBhvr>
                                        <p:cTn id="8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22" grpId="0" animBg="1"/>
      <p:bldP spid="23" grpId="0" animBg="1"/>
      <p:bldP spid="28" grpId="0" animBg="1"/>
      <p:bldP spid="30" grpId="0" animBg="1"/>
      <p:bldP spid="31" grpId="0" animBg="1"/>
      <p:bldP spid="32"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3915C8B2-1209-B040-87A0-4D94BA225DDD}"/>
              </a:ext>
            </a:extLst>
          </p:cNvPr>
          <p:cNvSpPr txBox="1"/>
          <p:nvPr/>
        </p:nvSpPr>
        <p:spPr>
          <a:xfrm>
            <a:off x="0" y="1053941"/>
            <a:ext cx="12129868" cy="646331"/>
          </a:xfrm>
          <a:prstGeom prst="rect">
            <a:avLst/>
          </a:prstGeom>
          <a:noFill/>
        </p:spPr>
        <p:txBody>
          <a:bodyPr wrap="square" rtlCol="0">
            <a:spAutoFit/>
          </a:bodyPr>
          <a:lstStyle/>
          <a:p>
            <a:pPr algn="ctr"/>
            <a:r>
              <a:rPr lang="en-US" altLang="zh-CN" sz="3600" b="1" dirty="0">
                <a:solidFill>
                  <a:srgbClr val="FF0000"/>
                </a:solidFill>
                <a:latin typeface="Times New Roman" panose="02020603050405020304" pitchFamily="18" charset="0"/>
                <a:ea typeface="Kaiti SC" charset="-122"/>
                <a:cs typeface="Times New Roman" panose="02020603050405020304" pitchFamily="18" charset="0"/>
              </a:rPr>
              <a:t>Different Summaries of the Same Class for Different Queries</a:t>
            </a:r>
            <a:endParaRPr lang="en-US" altLang="zh-CN" sz="3200" dirty="0">
              <a:solidFill>
                <a:srgbClr val="FF0000"/>
              </a:solidFill>
              <a:latin typeface="Kaiti SC" charset="-122"/>
              <a:ea typeface="Kaiti SC" charset="-122"/>
            </a:endParaRPr>
          </a:p>
        </p:txBody>
      </p:sp>
      <p:pic>
        <p:nvPicPr>
          <p:cNvPr id="3" name="图片 2">
            <a:extLst>
              <a:ext uri="{FF2B5EF4-FFF2-40B4-BE49-F238E27FC236}">
                <a16:creationId xmlns:a16="http://schemas.microsoft.com/office/drawing/2014/main" id="{5060E034-B13C-4A51-9596-105DE4FDFC71}"/>
              </a:ext>
            </a:extLst>
          </p:cNvPr>
          <p:cNvPicPr>
            <a:picLocks noChangeAspect="1"/>
          </p:cNvPicPr>
          <p:nvPr/>
        </p:nvPicPr>
        <p:blipFill>
          <a:blip r:embed="rId3"/>
          <a:stretch>
            <a:fillRect/>
          </a:stretch>
        </p:blipFill>
        <p:spPr>
          <a:xfrm>
            <a:off x="62132" y="1933777"/>
            <a:ext cx="5842237" cy="4236017"/>
          </a:xfrm>
          <a:prstGeom prst="rect">
            <a:avLst/>
          </a:prstGeom>
        </p:spPr>
      </p:pic>
      <p:cxnSp>
        <p:nvCxnSpPr>
          <p:cNvPr id="8" name="直接连接符 7">
            <a:extLst>
              <a:ext uri="{FF2B5EF4-FFF2-40B4-BE49-F238E27FC236}">
                <a16:creationId xmlns:a16="http://schemas.microsoft.com/office/drawing/2014/main" id="{5B79B1D2-15FD-4377-A871-536A601633C5}"/>
              </a:ext>
            </a:extLst>
          </p:cNvPr>
          <p:cNvCxnSpPr/>
          <p:nvPr/>
        </p:nvCxnSpPr>
        <p:spPr>
          <a:xfrm flipV="1">
            <a:off x="6076916" y="1807303"/>
            <a:ext cx="0" cy="4104000"/>
          </a:xfrm>
          <a:prstGeom prst="line">
            <a:avLst/>
          </a:prstGeom>
          <a:ln>
            <a:solidFill>
              <a:schemeClr val="accent1">
                <a:lumMod val="75000"/>
              </a:schemeClr>
            </a:solidFill>
          </a:ln>
          <a:effectLst>
            <a:outerShdw blurRad="50800" dist="38100" dir="2700000" algn="tl" rotWithShape="0">
              <a:prstClr val="black">
                <a:alpha val="40000"/>
              </a:prstClr>
            </a:outerShdw>
          </a:effectLst>
        </p:spPr>
        <p:style>
          <a:lnRef idx="3">
            <a:schemeClr val="dk1"/>
          </a:lnRef>
          <a:fillRef idx="0">
            <a:schemeClr val="dk1"/>
          </a:fillRef>
          <a:effectRef idx="2">
            <a:schemeClr val="dk1"/>
          </a:effectRef>
          <a:fontRef idx="minor">
            <a:schemeClr val="tx1"/>
          </a:fontRef>
        </p:style>
      </p:cxn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0470" y="1933777"/>
            <a:ext cx="5800620" cy="3681868"/>
          </a:xfrm>
          <a:prstGeom prst="rect">
            <a:avLst/>
          </a:prstGeom>
        </p:spPr>
      </p:pic>
      <p:sp>
        <p:nvSpPr>
          <p:cNvPr id="7" name="文本框 6">
            <a:extLst>
              <a:ext uri="{FF2B5EF4-FFF2-40B4-BE49-F238E27FC236}">
                <a16:creationId xmlns:a16="http://schemas.microsoft.com/office/drawing/2014/main" id="{AAF0C4C5-D05C-7B43-BD55-A8A6579D78B0}"/>
              </a:ext>
            </a:extLst>
          </p:cNvPr>
          <p:cNvSpPr txBox="1"/>
          <p:nvPr/>
        </p:nvSpPr>
        <p:spPr>
          <a:xfrm>
            <a:off x="0" y="256394"/>
            <a:ext cx="6372065"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Query Specific API Summarization</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sp>
        <p:nvSpPr>
          <p:cNvPr id="9" name="矩形 8">
            <a:extLst>
              <a:ext uri="{FF2B5EF4-FFF2-40B4-BE49-F238E27FC236}">
                <a16:creationId xmlns:a16="http://schemas.microsoft.com/office/drawing/2014/main" id="{4F41C71D-2C1D-184E-AABD-F485EA651B68}"/>
              </a:ext>
            </a:extLst>
          </p:cNvPr>
          <p:cNvSpPr/>
          <p:nvPr/>
        </p:nvSpPr>
        <p:spPr>
          <a:xfrm>
            <a:off x="4299066" y="5875468"/>
            <a:ext cx="3531736" cy="646331"/>
          </a:xfrm>
          <a:prstGeom prst="rect">
            <a:avLst/>
          </a:prstGeom>
        </p:spPr>
        <p:txBody>
          <a:bodyPr wrap="none">
            <a:spAutoFit/>
          </a:bodyPr>
          <a:lstStyle/>
          <a:p>
            <a:r>
              <a:rPr lang="en-US" altLang="zh-CN" sz="3600" b="1" dirty="0" err="1" smtClean="0">
                <a:solidFill>
                  <a:srgbClr val="FF0000"/>
                </a:solidFill>
                <a:latin typeface="Times New Roman" panose="02020603050405020304" pitchFamily="18" charset="0"/>
                <a:cs typeface="Times New Roman" panose="02020603050405020304" pitchFamily="18" charset="0"/>
              </a:rPr>
              <a:t>java.nio.file.Files</a:t>
            </a:r>
            <a:endParaRPr lang="zh-CN" altLang="en-US" sz="3600" dirty="0">
              <a:solidFill>
                <a:srgbClr val="FF0000"/>
              </a:solidFill>
            </a:endParaRPr>
          </a:p>
        </p:txBody>
      </p:sp>
    </p:spTree>
    <p:extLst>
      <p:ext uri="{BB962C8B-B14F-4D97-AF65-F5344CB8AC3E}">
        <p14:creationId xmlns:p14="http://schemas.microsoft.com/office/powerpoint/2010/main" val="5889748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76">
            <a:extLst>
              <a:ext uri="{FF2B5EF4-FFF2-40B4-BE49-F238E27FC236}">
                <a16:creationId xmlns:a16="http://schemas.microsoft.com/office/drawing/2014/main" id="{AAF0C4C5-D05C-7B43-BD55-A8A6579D78B0}"/>
              </a:ext>
            </a:extLst>
          </p:cNvPr>
          <p:cNvSpPr txBox="1"/>
          <p:nvPr/>
        </p:nvSpPr>
        <p:spPr>
          <a:xfrm>
            <a:off x="0" y="256394"/>
            <a:ext cx="2999539" cy="584775"/>
          </a:xfrm>
          <a:prstGeom prst="rect">
            <a:avLst/>
          </a:prstGeom>
          <a:noFill/>
        </p:spPr>
        <p:txBody>
          <a:bodyPr wrap="none" rtlCol="0">
            <a:spAutoFit/>
          </a:bodyPr>
          <a:lstStyle/>
          <a:p>
            <a:r>
              <a:rPr lang="en-US" altLang="zh-CN" sz="3200" b="1" dirty="0">
                <a:solidFill>
                  <a:schemeClr val="bg1"/>
                </a:solidFill>
                <a:latin typeface="Times New Roman" panose="02020603050405020304" pitchFamily="18" charset="0"/>
                <a:cs typeface="Times New Roman" panose="02020603050405020304" pitchFamily="18" charset="0"/>
              </a:rPr>
              <a:t>Knowledge Gap</a:t>
            </a:r>
            <a:endParaRPr lang="zh-CN" altLang="en-US" sz="3200" b="1" dirty="0">
              <a:solidFill>
                <a:schemeClr val="bg1"/>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53316F8-40B7-D041-B093-2414E65084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976" y="3645739"/>
            <a:ext cx="1600239" cy="1437896"/>
          </a:xfrm>
          <a:prstGeom prst="rect">
            <a:avLst/>
          </a:prstGeom>
        </p:spPr>
      </p:pic>
      <p:pic>
        <p:nvPicPr>
          <p:cNvPr id="5" name="图片 4">
            <a:extLst>
              <a:ext uri="{FF2B5EF4-FFF2-40B4-BE49-F238E27FC236}">
                <a16:creationId xmlns:a16="http://schemas.microsoft.com/office/drawing/2014/main" id="{C8E5D909-6936-D846-B7D1-94192EC257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5172" y="3401810"/>
            <a:ext cx="628590" cy="937733"/>
          </a:xfrm>
          <a:prstGeom prst="rect">
            <a:avLst/>
          </a:prstGeom>
        </p:spPr>
      </p:pic>
      <p:grpSp>
        <p:nvGrpSpPr>
          <p:cNvPr id="6" name="组合 5">
            <a:extLst>
              <a:ext uri="{FF2B5EF4-FFF2-40B4-BE49-F238E27FC236}">
                <a16:creationId xmlns:a16="http://schemas.microsoft.com/office/drawing/2014/main" id="{A1BB1699-05E0-4541-8C30-B7D9E115D3F8}"/>
              </a:ext>
            </a:extLst>
          </p:cNvPr>
          <p:cNvGrpSpPr/>
          <p:nvPr/>
        </p:nvGrpSpPr>
        <p:grpSpPr>
          <a:xfrm>
            <a:off x="139634" y="1840429"/>
            <a:ext cx="4903784" cy="1561381"/>
            <a:chOff x="243815" y="1678429"/>
            <a:chExt cx="4623489" cy="1571905"/>
          </a:xfrm>
        </p:grpSpPr>
        <p:sp>
          <p:nvSpPr>
            <p:cNvPr id="7" name="矩形 6">
              <a:extLst>
                <a:ext uri="{FF2B5EF4-FFF2-40B4-BE49-F238E27FC236}">
                  <a16:creationId xmlns:a16="http://schemas.microsoft.com/office/drawing/2014/main" id="{8C2ABE36-A3A2-2A40-BAD3-0236B1957AA1}"/>
                </a:ext>
              </a:extLst>
            </p:cNvPr>
            <p:cNvSpPr/>
            <p:nvPr/>
          </p:nvSpPr>
          <p:spPr>
            <a:xfrm>
              <a:off x="739593" y="1947702"/>
              <a:ext cx="4127711" cy="774627"/>
            </a:xfrm>
            <a:prstGeom prst="rect">
              <a:avLst/>
            </a:prstGeom>
          </p:spPr>
          <p:txBody>
            <a:bodyPr wrap="square">
              <a:spAutoFit/>
            </a:bodyPr>
            <a:lstStyle/>
            <a:p>
              <a:r>
                <a:rPr lang="en-US" altLang="zh-CN" sz="2200" b="1" dirty="0">
                  <a:latin typeface="Times New Roman" panose="02020603050405020304" pitchFamily="18" charset="0"/>
                  <a:cs typeface="Times New Roman" panose="02020603050405020304" pitchFamily="18" charset="0"/>
                </a:rPr>
                <a:t>How to make a </a:t>
              </a:r>
              <a:r>
                <a:rPr lang="en-US" altLang="zh-CN" sz="2200" b="1" dirty="0" err="1">
                  <a:latin typeface="Times New Roman" panose="02020603050405020304" pitchFamily="18" charset="0"/>
                  <a:cs typeface="Times New Roman" panose="02020603050405020304" pitchFamily="18" charset="0"/>
                </a:rPr>
                <a:t>symlink</a:t>
              </a:r>
              <a:r>
                <a:rPr lang="en-US" altLang="zh-CN" sz="2200" b="1" dirty="0">
                  <a:latin typeface="Times New Roman" panose="02020603050405020304" pitchFamily="18" charset="0"/>
                  <a:cs typeface="Times New Roman" panose="02020603050405020304" pitchFamily="18" charset="0"/>
                </a:rPr>
                <a:t> in Java when running in </a:t>
              </a:r>
              <a:r>
                <a:rPr lang="en-US" altLang="zh-CN" sz="2200" b="1" dirty="0" smtClean="0">
                  <a:latin typeface="Times New Roman" panose="02020603050405020304" pitchFamily="18" charset="0"/>
                  <a:cs typeface="Times New Roman" panose="02020603050405020304" pitchFamily="18" charset="0"/>
                </a:rPr>
                <a:t>Linux ?</a:t>
              </a:r>
              <a:endParaRPr lang="en-US" altLang="zh-CN" sz="2200" b="1" dirty="0">
                <a:latin typeface="Times New Roman" panose="02020603050405020304" pitchFamily="18" charset="0"/>
                <a:cs typeface="Times New Roman" panose="02020603050405020304" pitchFamily="18" charset="0"/>
              </a:endParaRPr>
            </a:p>
          </p:txBody>
        </p:sp>
        <p:sp>
          <p:nvSpPr>
            <p:cNvPr id="8" name="云形标注 7">
              <a:extLst>
                <a:ext uri="{FF2B5EF4-FFF2-40B4-BE49-F238E27FC236}">
                  <a16:creationId xmlns:a16="http://schemas.microsoft.com/office/drawing/2014/main" id="{1EDBB9A7-5350-C440-8927-C197DD27BE1F}"/>
                </a:ext>
              </a:extLst>
            </p:cNvPr>
            <p:cNvSpPr/>
            <p:nvPr/>
          </p:nvSpPr>
          <p:spPr>
            <a:xfrm>
              <a:off x="243815" y="1678429"/>
              <a:ext cx="4457994" cy="1571905"/>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3" name="图片 12">
            <a:extLst>
              <a:ext uri="{FF2B5EF4-FFF2-40B4-BE49-F238E27FC236}">
                <a16:creationId xmlns:a16="http://schemas.microsoft.com/office/drawing/2014/main" id="{3C92B66C-FF36-544D-9DA7-9CFAE75FD6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18137" y="4124089"/>
            <a:ext cx="3263140" cy="2200779"/>
          </a:xfrm>
          <a:prstGeom prst="rect">
            <a:avLst/>
          </a:prstGeom>
        </p:spPr>
      </p:pic>
      <p:pic>
        <p:nvPicPr>
          <p:cNvPr id="21" name="图片 20">
            <a:extLst>
              <a:ext uri="{FF2B5EF4-FFF2-40B4-BE49-F238E27FC236}">
                <a16:creationId xmlns:a16="http://schemas.microsoft.com/office/drawing/2014/main" id="{7C726AD8-8091-DB49-AD22-ABB2C22FBA3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2150" y="3273770"/>
            <a:ext cx="3496611" cy="2591515"/>
          </a:xfrm>
          <a:prstGeom prst="rect">
            <a:avLst/>
          </a:prstGeom>
        </p:spPr>
      </p:pic>
      <p:grpSp>
        <p:nvGrpSpPr>
          <p:cNvPr id="18" name="组合 17">
            <a:extLst>
              <a:ext uri="{FF2B5EF4-FFF2-40B4-BE49-F238E27FC236}">
                <a16:creationId xmlns:a16="http://schemas.microsoft.com/office/drawing/2014/main" id="{9D4D32C0-7742-F846-8A8D-CE894833B142}"/>
              </a:ext>
            </a:extLst>
          </p:cNvPr>
          <p:cNvGrpSpPr/>
          <p:nvPr/>
        </p:nvGrpSpPr>
        <p:grpSpPr>
          <a:xfrm>
            <a:off x="6271528" y="1491247"/>
            <a:ext cx="5717770" cy="2306085"/>
            <a:chOff x="-514153" y="1865114"/>
            <a:chExt cx="5353302" cy="1485497"/>
          </a:xfrm>
        </p:grpSpPr>
        <p:sp>
          <p:nvSpPr>
            <p:cNvPr id="19" name="矩形 18">
              <a:extLst>
                <a:ext uri="{FF2B5EF4-FFF2-40B4-BE49-F238E27FC236}">
                  <a16:creationId xmlns:a16="http://schemas.microsoft.com/office/drawing/2014/main" id="{BE6193AC-4FEE-1A41-97C2-301F4251DFC1}"/>
                </a:ext>
              </a:extLst>
            </p:cNvPr>
            <p:cNvSpPr/>
            <p:nvPr/>
          </p:nvSpPr>
          <p:spPr>
            <a:xfrm>
              <a:off x="-203409" y="2197370"/>
              <a:ext cx="5042557" cy="713731"/>
            </a:xfrm>
            <a:prstGeom prst="rect">
              <a:avLst/>
            </a:prstGeom>
          </p:spPr>
          <p:txBody>
            <a:bodyPr wrap="square">
              <a:spAutoFit/>
            </a:bodyPr>
            <a:lstStyle/>
            <a:p>
              <a:r>
                <a:rPr lang="en-US" altLang="zh-CN" sz="2200" b="1" dirty="0" smtClean="0">
                  <a:latin typeface="Times New Roman" panose="02020603050405020304" pitchFamily="18" charset="0"/>
                  <a:cs typeface="Times New Roman" panose="02020603050405020304" pitchFamily="18" charset="0"/>
                </a:rPr>
                <a:t>Some </a:t>
              </a:r>
              <a:r>
                <a:rPr lang="en-US" altLang="zh-CN" sz="2200" b="1" dirty="0">
                  <a:latin typeface="Times New Roman" panose="02020603050405020304" pitchFamily="18" charset="0"/>
                  <a:cs typeface="Times New Roman" panose="02020603050405020304" pitchFamily="18" charset="0"/>
                </a:rPr>
                <a:t>operating systems may require that the </a:t>
              </a:r>
              <a:r>
                <a:rPr lang="en-US" altLang="zh-CN" sz="2200" b="1" dirty="0" smtClean="0">
                  <a:latin typeface="Times New Roman" panose="02020603050405020304" pitchFamily="18" charset="0"/>
                  <a:cs typeface="Times New Roman" panose="02020603050405020304" pitchFamily="18" charset="0"/>
                </a:rPr>
                <a:t>JVM be </a:t>
              </a:r>
              <a:r>
                <a:rPr lang="en-US" altLang="zh-CN" sz="2200" b="1" dirty="0">
                  <a:latin typeface="Times New Roman" panose="02020603050405020304" pitchFamily="18" charset="0"/>
                  <a:cs typeface="Times New Roman" panose="02020603050405020304" pitchFamily="18" charset="0"/>
                </a:rPr>
                <a:t>started with implementation specific privileges to create symbolic links</a:t>
              </a:r>
            </a:p>
          </p:txBody>
        </p:sp>
        <p:sp>
          <p:nvSpPr>
            <p:cNvPr id="20" name="云形标注 19">
              <a:extLst>
                <a:ext uri="{FF2B5EF4-FFF2-40B4-BE49-F238E27FC236}">
                  <a16:creationId xmlns:a16="http://schemas.microsoft.com/office/drawing/2014/main" id="{59BD084B-A805-4B45-8CEE-4AAD4193A429}"/>
                </a:ext>
              </a:extLst>
            </p:cNvPr>
            <p:cNvSpPr/>
            <p:nvPr/>
          </p:nvSpPr>
          <p:spPr>
            <a:xfrm>
              <a:off x="-514153" y="1865114"/>
              <a:ext cx="5353302" cy="1485497"/>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id="{101F6191-1A0E-0749-9476-DFD21F933229}"/>
              </a:ext>
            </a:extLst>
          </p:cNvPr>
          <p:cNvSpPr/>
          <p:nvPr/>
        </p:nvSpPr>
        <p:spPr>
          <a:xfrm>
            <a:off x="2781299" y="2548698"/>
            <a:ext cx="781050" cy="234000"/>
          </a:xfrm>
          <a:prstGeom prst="rect">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101F6191-1A0E-0749-9476-DFD21F933229}"/>
              </a:ext>
            </a:extLst>
          </p:cNvPr>
          <p:cNvSpPr/>
          <p:nvPr/>
        </p:nvSpPr>
        <p:spPr>
          <a:xfrm>
            <a:off x="2604912" y="2203148"/>
            <a:ext cx="972000" cy="250907"/>
          </a:xfrm>
          <a:prstGeom prst="rect">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101F6191-1A0E-0749-9476-DFD21F933229}"/>
              </a:ext>
            </a:extLst>
          </p:cNvPr>
          <p:cNvSpPr/>
          <p:nvPr/>
        </p:nvSpPr>
        <p:spPr>
          <a:xfrm>
            <a:off x="3932349" y="2201469"/>
            <a:ext cx="576000" cy="234000"/>
          </a:xfrm>
          <a:prstGeom prst="rect">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101F6191-1A0E-0749-9476-DFD21F933229}"/>
              </a:ext>
            </a:extLst>
          </p:cNvPr>
          <p:cNvSpPr/>
          <p:nvPr/>
        </p:nvSpPr>
        <p:spPr>
          <a:xfrm>
            <a:off x="9944100" y="2781301"/>
            <a:ext cx="1764000" cy="234000"/>
          </a:xfrm>
          <a:prstGeom prst="rect">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101F6191-1A0E-0749-9476-DFD21F933229}"/>
              </a:ext>
            </a:extLst>
          </p:cNvPr>
          <p:cNvSpPr/>
          <p:nvPr/>
        </p:nvSpPr>
        <p:spPr>
          <a:xfrm>
            <a:off x="7371872" y="2131228"/>
            <a:ext cx="2216782" cy="234000"/>
          </a:xfrm>
          <a:prstGeom prst="rect">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101F6191-1A0E-0749-9476-DFD21F933229}"/>
              </a:ext>
            </a:extLst>
          </p:cNvPr>
          <p:cNvSpPr/>
          <p:nvPr/>
        </p:nvSpPr>
        <p:spPr>
          <a:xfrm>
            <a:off x="7140200" y="2435469"/>
            <a:ext cx="612000" cy="234000"/>
          </a:xfrm>
          <a:prstGeom prst="rect">
            <a:avLst/>
          </a:prstGeom>
          <a:solidFill>
            <a:srgbClr val="FF0000">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71309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5" grpId="0" animBg="1"/>
      <p:bldP spid="16" grpId="0" animBg="1"/>
      <p:bldP spid="17"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标题 1">
            <a:extLst>
              <a:ext uri="{FF2B5EF4-FFF2-40B4-BE49-F238E27FC236}">
                <a16:creationId xmlns:a16="http://schemas.microsoft.com/office/drawing/2014/main" id="{8D45043D-1BC2-4A04-9AD4-973BE2B8D462}"/>
              </a:ext>
            </a:extLst>
          </p:cNvPr>
          <p:cNvSpPr txBox="1">
            <a:spLocks/>
          </p:cNvSpPr>
          <p:nvPr/>
        </p:nvSpPr>
        <p:spPr>
          <a:xfrm>
            <a:off x="3181546" y="3075712"/>
            <a:ext cx="4888459" cy="721147"/>
          </a:xfrm>
          <a:prstGeom prst="rect">
            <a:avLst/>
          </a:prstGeom>
        </p:spPr>
        <p:txBody>
          <a:bodyPr/>
          <a:lstStyle>
            <a:lvl1pPr algn="l" defTabSz="914354"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Approach</a:t>
            </a:r>
          </a:p>
          <a:p>
            <a:r>
              <a:rPr lang="en-US"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3FA2D53-9CA9-430C-8CB6-28D890F886E7}"/>
              </a:ext>
            </a:extLst>
          </p:cNvPr>
          <p:cNvSpPr txBox="1"/>
          <p:nvPr/>
        </p:nvSpPr>
        <p:spPr>
          <a:xfrm>
            <a:off x="8070005" y="2906950"/>
            <a:ext cx="1023516" cy="889909"/>
          </a:xfrm>
          <a:prstGeom prst="rect">
            <a:avLst/>
          </a:prstGeom>
          <a:noFill/>
          <a:ln w="117475">
            <a:noFill/>
          </a:ln>
        </p:spPr>
        <p:txBody>
          <a:bodyPr wrap="none" rtlCol="0">
            <a:prstTxWarp prst="textPlain">
              <a:avLst/>
            </a:prstTxWarp>
            <a:spAutoFit/>
          </a:bodyPr>
          <a:lstStyle/>
          <a:p>
            <a:r>
              <a:rPr lang="en-US" altLang="zh-CN" spc="100" dirty="0">
                <a:solidFill>
                  <a:srgbClr val="5B9BD5"/>
                </a:solidFill>
                <a:latin typeface="Impact" panose="020B0806030902050204" pitchFamily="34" charset="0"/>
                <a:cs typeface="Arial" panose="020B0604020202020204" pitchFamily="34" charset="0"/>
              </a:rPr>
              <a:t>/02</a:t>
            </a:r>
            <a:endParaRPr lang="zh-CN" altLang="en-US" spc="100" dirty="0">
              <a:solidFill>
                <a:srgbClr val="5B9BD5"/>
              </a:solidFill>
              <a:latin typeface="Impact" panose="020B0806030902050204" pitchFamily="34" charset="0"/>
              <a:cs typeface="Arial" panose="020B0604020202020204" pitchFamily="34" charset="0"/>
            </a:endParaRPr>
          </a:p>
        </p:txBody>
      </p:sp>
      <p:cxnSp>
        <p:nvCxnSpPr>
          <p:cNvPr id="31" name="直接连接符 30">
            <a:extLst>
              <a:ext uri="{FF2B5EF4-FFF2-40B4-BE49-F238E27FC236}">
                <a16:creationId xmlns:a16="http://schemas.microsoft.com/office/drawing/2014/main" id="{8BB9B83B-B5A6-480F-AFC0-89E172A6C4BA}"/>
              </a:ext>
            </a:extLst>
          </p:cNvPr>
          <p:cNvCxnSpPr/>
          <p:nvPr/>
        </p:nvCxnSpPr>
        <p:spPr>
          <a:xfrm>
            <a:off x="3328630" y="3817664"/>
            <a:ext cx="5796000" cy="0"/>
          </a:xfrm>
          <a:prstGeom prst="line">
            <a:avLst/>
          </a:prstGeom>
          <a:ln w="12700">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7681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barn(inVertical)">
                                      <p:cBhvr>
                                        <p:cTn id="10" dur="500"/>
                                        <p:tgtEl>
                                          <p:spTgt spid="30"/>
                                        </p:tgtEl>
                                      </p:cBhvr>
                                    </p:animEffect>
                                  </p:childTnLst>
                                </p:cTn>
                              </p:par>
                              <p:par>
                                <p:cTn id="11" presetID="16" presetClass="entr" presetSubtype="21"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arn(inVertical)">
                                      <p:cBhvr>
                                        <p:cTn id="1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27792</TotalTime>
  <Words>4203</Words>
  <Application>Microsoft Office PowerPoint</Application>
  <PresentationFormat>宽屏</PresentationFormat>
  <Paragraphs>438</Paragraphs>
  <Slides>29</Slides>
  <Notes>27</Notes>
  <HiddenSlides>4</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29</vt:i4>
      </vt:variant>
    </vt:vector>
  </HeadingPairs>
  <TitlesOfParts>
    <vt:vector size="42" baseType="lpstr">
      <vt:lpstr>Kaiti SC</vt:lpstr>
      <vt:lpstr>Microsoft YaHei UI</vt:lpstr>
      <vt:lpstr>等线</vt:lpstr>
      <vt:lpstr>等线 Light</vt:lpstr>
      <vt:lpstr>楷体</vt:lpstr>
      <vt:lpstr>微软雅黑</vt:lpstr>
      <vt:lpstr>Arial</vt:lpstr>
      <vt:lpstr>Calibri</vt:lpstr>
      <vt:lpstr>Calibri Light</vt:lpstr>
      <vt:lpstr>Cambria Math</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isky</cp:lastModifiedBy>
  <cp:revision>1510</cp:revision>
  <dcterms:created xsi:type="dcterms:W3CDTF">2018-10-08T09:28:09Z</dcterms:created>
  <dcterms:modified xsi:type="dcterms:W3CDTF">2019-11-24T01:29:24Z</dcterms:modified>
</cp:coreProperties>
</file>